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2E61D-CC3F-4A9E-B7FB-F1377E9582B9}" type="datetimeFigureOut">
              <a:rPr lang="hr-HR" smtClean="0"/>
              <a:pPr/>
              <a:t>3.4.2023.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CED48-8C5A-4CE9-B03D-7B86E159AF9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CED48-8C5A-4CE9-B03D-7B86E159AF91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BD21-50A3-45B8-91BB-F390F2F1E3B7}" type="datetimeFigureOut">
              <a:rPr lang="hr-HR" smtClean="0"/>
              <a:pPr/>
              <a:t>3.4.2023.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EA6F9A-046B-4D19-91F9-D66F1E20992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BD21-50A3-45B8-91BB-F390F2F1E3B7}" type="datetimeFigureOut">
              <a:rPr lang="hr-HR" smtClean="0"/>
              <a:pPr/>
              <a:t>3.4.2023.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6F9A-046B-4D19-91F9-D66F1E20992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utni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6EA6F9A-046B-4D19-91F9-D66F1E20992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BD21-50A3-45B8-91BB-F390F2F1E3B7}" type="datetimeFigureOut">
              <a:rPr lang="hr-HR" smtClean="0"/>
              <a:pPr/>
              <a:t>3.4.2023.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BD21-50A3-45B8-91BB-F390F2F1E3B7}" type="datetimeFigureOut">
              <a:rPr lang="hr-HR" smtClean="0"/>
              <a:pPr/>
              <a:t>3.4.2023.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6EA6F9A-046B-4D19-91F9-D66F1E20992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3" name="Pravokutni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avokutni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BD21-50A3-45B8-91BB-F390F2F1E3B7}" type="datetimeFigureOut">
              <a:rPr lang="hr-HR" smtClean="0"/>
              <a:pPr/>
              <a:t>3.4.2023.</a:t>
            </a:fld>
            <a:endParaRPr lang="hr-HR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EA6F9A-046B-4D19-91F9-D66F1E20992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9D5BD21-50A3-45B8-91BB-F390F2F1E3B7}" type="datetimeFigureOut">
              <a:rPr lang="hr-HR" smtClean="0"/>
              <a:pPr/>
              <a:t>3.4.2023.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6F9A-046B-4D19-91F9-D66F1E20992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zervirano mjesto sadržaja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2" name="Rezervirano mjesto sadržaja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ni poveznik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avokutni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avokutni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avokutni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avokutni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BD21-50A3-45B8-91BB-F390F2F1E3B7}" type="datetimeFigureOut">
              <a:rPr lang="hr-HR" smtClean="0"/>
              <a:pPr/>
              <a:t>3.4.2023.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Rezervirano mjesto sadržaja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6" name="Rezervirano mjesto sadržaja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6EA6F9A-046B-4D19-91F9-D66F1E20992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Naslov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BD21-50A3-45B8-91BB-F390F2F1E3B7}" type="datetimeFigureOut">
              <a:rPr lang="hr-HR" smtClean="0"/>
              <a:pPr/>
              <a:t>3.4.2023.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6EA6F9A-046B-4D19-91F9-D66F1E20992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avokutni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avokutni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BD21-50A3-45B8-91BB-F390F2F1E3B7}" type="datetimeFigureOut">
              <a:rPr lang="hr-HR" smtClean="0"/>
              <a:pPr/>
              <a:t>3.4.2023.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EA6F9A-046B-4D19-91F9-D66F1E20992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avokutni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avokutni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zervirano mjesto sadržaja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EA6F9A-046B-4D19-91F9-D66F1E20992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Pravokutni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5BD21-50A3-45B8-91BB-F390F2F1E3B7}" type="datetimeFigureOut">
              <a:rPr lang="hr-HR" smtClean="0"/>
              <a:pPr/>
              <a:t>3.4.2023.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avni poveznik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avokutni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6EA6F9A-046B-4D19-91F9-D66F1E20992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22" name="Pravokutni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9D5BD21-50A3-45B8-91BB-F390F2F1E3B7}" type="datetimeFigureOut">
              <a:rPr lang="hr-HR" smtClean="0"/>
              <a:pPr/>
              <a:t>3.4.2023.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9D5BD21-50A3-45B8-91BB-F390F2F1E3B7}" type="datetimeFigureOut">
              <a:rPr lang="hr-HR" smtClean="0"/>
              <a:pPr/>
              <a:t>3.4.2023.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EA6F9A-046B-4D19-91F9-D66F1E20992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>
            <a:spLocks noChangeArrowheads="1"/>
          </p:cNvSpPr>
          <p:nvPr/>
        </p:nvSpPr>
        <p:spPr bwMode="auto">
          <a:xfrm>
            <a:off x="395536" y="464326"/>
            <a:ext cx="9070517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9000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I JA SAM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r-HR" sz="9000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lang="hr-HR" sz="9000" b="1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„ZA“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r-HR" sz="7000" b="1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ŠKOLSKA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r-HR" sz="7000" b="1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PRAVILA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Slika 4" descr="76866_4015619741186_1527972368_n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76056" y="2564904"/>
            <a:ext cx="3312368" cy="331279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1"/>
          <p:cNvSpPr>
            <a:spLocks noChangeArrowheads="1"/>
          </p:cNvSpPr>
          <p:nvPr/>
        </p:nvSpPr>
        <p:spPr bwMode="auto">
          <a:xfrm>
            <a:off x="251520" y="625743"/>
            <a:ext cx="8784976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UZETU HRANU ĆU POJESTI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i tako ću biti spreman za nove zadatke i učenje, a </a:t>
            </a: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OSTATKE ODLOŽITI</a:t>
            </a: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u za to određene posude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i to je ekolo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ko djelovanje.</a:t>
            </a:r>
            <a:endParaRPr kumimoji="0" lang="hr-H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Slika 2" descr="images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1485900" cy="1485900"/>
          </a:xfrm>
          <a:prstGeom prst="rect">
            <a:avLst/>
          </a:prstGeom>
          <a:ln>
            <a:solidFill>
              <a:schemeClr val="tx2"/>
            </a:solidFill>
          </a:ln>
        </p:spPr>
      </p:pic>
      <p:pic>
        <p:nvPicPr>
          <p:cNvPr id="4" name="Slika 3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76256" y="3573016"/>
            <a:ext cx="2088232" cy="241667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1"/>
          <p:cNvSpPr>
            <a:spLocks noChangeArrowheads="1"/>
          </p:cNvSpPr>
          <p:nvPr/>
        </p:nvSpPr>
        <p:spPr bwMode="auto">
          <a:xfrm>
            <a:off x="179512" y="764917"/>
            <a:ext cx="871296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  POMAGAT ĆU  DRUGIM  UČENICIMA I PO</a:t>
            </a: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TIVATI IH</a:t>
            </a: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U TOME JE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VELIČINA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ČOVJEKA!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Slika 2" descr="images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1485900" cy="1485900"/>
          </a:xfrm>
          <a:prstGeom prst="rect">
            <a:avLst/>
          </a:prstGeom>
          <a:ln>
            <a:solidFill>
              <a:schemeClr val="tx2"/>
            </a:solidFill>
          </a:ln>
        </p:spPr>
      </p:pic>
      <p:pic>
        <p:nvPicPr>
          <p:cNvPr id="5" name="Slika 4" descr="imagesU4B828Z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3501008"/>
            <a:ext cx="4752528" cy="269517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1"/>
          <p:cNvSpPr>
            <a:spLocks noChangeArrowheads="1"/>
          </p:cNvSpPr>
          <p:nvPr/>
        </p:nvSpPr>
        <p:spPr bwMode="auto">
          <a:xfrm>
            <a:off x="179512" y="122605"/>
            <a:ext cx="8784976" cy="6474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   PO</a:t>
            </a: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TIVAT ĆU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6000" dirty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hr-HR" sz="6000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 </a:t>
            </a: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DOGOVORENA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6000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RAZREDNA i PREDMETNA PRAVILA I KUĆNI RED </a:t>
            </a: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KOLE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kako bih se u 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koli osjećao sigurno i ugodno.</a:t>
            </a:r>
            <a:endParaRPr kumimoji="0" lang="hr-H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Slika 2" descr="images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1485900" cy="1485900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016550">
            <a:off x="6325120" y="3815022"/>
            <a:ext cx="2106935" cy="1578168"/>
          </a:xfrm>
          <a:prstGeom prst="rect">
            <a:avLst/>
          </a:prstGeom>
        </p:spPr>
      </p:pic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107504" y="808007"/>
            <a:ext cx="9217024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hr-HR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NASILJE</a:t>
            </a: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hr-HR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bilo koje vrste, </a:t>
            </a:r>
            <a:endParaRPr kumimoji="0" lang="hr-H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hr-HR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NE PRIHVAĆAMO!</a:t>
            </a:r>
            <a:endParaRPr lang="hr-HR" sz="4400" b="1" dirty="0" smtClean="0"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4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Nitko nije zaslužio biti zlostavljan.   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Prijavit ću zlostavljača 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to je moja ljudska obaveza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440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NASILJE </a:t>
            </a:r>
            <a:r>
              <a:rPr lang="hr-HR" sz="4400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TREBA PRIJAVITI!</a:t>
            </a:r>
            <a:endParaRPr kumimoji="0" lang="hr-HR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457200" y="2752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Slika 4" descr="images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9512" y="188640"/>
            <a:ext cx="1413892" cy="141389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1"/>
          <p:cNvSpPr>
            <a:spLocks noChangeArrowheads="1"/>
          </p:cNvSpPr>
          <p:nvPr/>
        </p:nvSpPr>
        <p:spPr bwMode="auto">
          <a:xfrm>
            <a:off x="395536" y="985894"/>
            <a:ext cx="8424936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KOD ULASKA U </a:t>
            </a: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KOLU ISKLJUČIT ĆU MOBITEL</a:t>
            </a: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tako neću ometati aktivnosti u učionicama.</a:t>
            </a:r>
            <a:endParaRPr kumimoji="0" lang="hr-H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Slika 2" descr="images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1485900" cy="1485900"/>
          </a:xfrm>
          <a:prstGeom prst="rect">
            <a:avLst/>
          </a:prstGeom>
          <a:ln>
            <a:solidFill>
              <a:schemeClr val="tx2"/>
            </a:solidFill>
          </a:ln>
        </p:spPr>
      </p:pic>
      <p:pic>
        <p:nvPicPr>
          <p:cNvPr id="4" name="Slika 3" descr="mobile1Thumbnai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82439" y="4005064"/>
            <a:ext cx="2831745" cy="224179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>
            <a:spLocks noChangeArrowheads="1"/>
          </p:cNvSpPr>
          <p:nvPr/>
        </p:nvSpPr>
        <p:spPr bwMode="auto">
          <a:xfrm>
            <a:off x="251520" y="782191"/>
            <a:ext cx="856895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POČATAK NASTAVE  PRIČEKAT ĆU U HOLU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u dru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tvu ostalih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učenika i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dežurnih učitelja.</a:t>
            </a:r>
            <a:endParaRPr kumimoji="0" lang="hr-H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Slika 2" descr="images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1485900" cy="1485900"/>
          </a:xfrm>
          <a:prstGeom prst="rect">
            <a:avLst/>
          </a:prstGeom>
          <a:ln>
            <a:solidFill>
              <a:schemeClr val="tx2"/>
            </a:solidFill>
          </a:ln>
        </p:spPr>
      </p:pic>
      <p:pic>
        <p:nvPicPr>
          <p:cNvPr id="5" name="Slika 4" descr="imagesUUUKWOG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212976"/>
            <a:ext cx="3960440" cy="230425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51520" y="349191"/>
            <a:ext cx="889248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hr-HR" sz="5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NASTAVNI SAT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hr-HR" sz="5400" dirty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hr-HR" sz="5400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kumimoji="0" lang="hr-HR" sz="5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ĆU ČEKATI </a:t>
            </a:r>
            <a:r>
              <a:rPr lang="hr-HR" sz="5400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U UČIONICI I PRIPREMITI SE ZA SAT </a:t>
            </a:r>
            <a:r>
              <a:rPr lang="hr-HR" sz="36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(izvaditi </a:t>
            </a:r>
            <a:r>
              <a:rPr lang="hr-HR" sz="36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potreban materijal, prelistati bilježnicu, udžbenik, provjeriti domoću zadaću…)- to je dobra psihološka priprema za rad </a:t>
            </a:r>
            <a:r>
              <a:rPr lang="hr-HR" sz="36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pa ću,vjerujem</a:t>
            </a:r>
            <a:r>
              <a:rPr lang="hr-HR" sz="36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, biti </a:t>
            </a:r>
            <a:r>
              <a:rPr lang="hr-HR" sz="3600" dirty="0" smtClean="0">
                <a:latin typeface="Comic Sans MS" pitchFamily="66" charset="0"/>
                <a:ea typeface="Calibri" pitchFamily="34" charset="0"/>
                <a:cs typeface="Times New Roman" pitchFamily="18" charset="0"/>
              </a:rPr>
              <a:t>uspješniji.</a:t>
            </a:r>
            <a:endParaRPr lang="hr-HR" sz="36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Slika 2" descr="images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1485900" cy="1485900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ruke-637x37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2564904"/>
            <a:ext cx="4536504" cy="2880320"/>
          </a:xfrm>
          <a:prstGeom prst="rect">
            <a:avLst/>
          </a:prstGeom>
        </p:spPr>
      </p:pic>
      <p:sp>
        <p:nvSpPr>
          <p:cNvPr id="93185" name="Rectangle 1"/>
          <p:cNvSpPr>
            <a:spLocks noChangeArrowheads="1"/>
          </p:cNvSpPr>
          <p:nvPr/>
        </p:nvSpPr>
        <p:spPr bwMode="auto">
          <a:xfrm>
            <a:off x="179512" y="0"/>
            <a:ext cx="8784976" cy="674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  NA NASTAVI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6000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ću</a:t>
            </a:r>
            <a:r>
              <a:rPr kumimoji="0" lang="hr-HR" sz="60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biti PAŽLJIV i AKTIVAN 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i uspjeh neće izostati.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Veselim se vlastitom uspjehu i uspjehu svojih prijatelja!</a:t>
            </a:r>
            <a:endParaRPr kumimoji="0" lang="hr-H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Slika 3" descr="images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9512" y="188640"/>
            <a:ext cx="1368152" cy="1485900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images27SWC47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188640"/>
            <a:ext cx="2376264" cy="3024336"/>
          </a:xfrm>
          <a:prstGeom prst="rect">
            <a:avLst/>
          </a:prstGeom>
        </p:spPr>
      </p:pic>
      <p:sp>
        <p:nvSpPr>
          <p:cNvPr id="94209" name="Rectangle 1"/>
          <p:cNvSpPr>
            <a:spLocks noChangeArrowheads="1"/>
          </p:cNvSpPr>
          <p:nvPr/>
        </p:nvSpPr>
        <p:spPr bwMode="auto">
          <a:xfrm>
            <a:off x="251520" y="1019505"/>
            <a:ext cx="8568952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Hodnicima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i stepenicama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HODAT ĆU POLAKO desnom stranom 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tako ću paziti na osobnu i sigurnost drugih.</a:t>
            </a:r>
            <a:endParaRPr kumimoji="0" lang="hr-H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Slika 2" descr="images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9512" y="188640"/>
            <a:ext cx="1485900" cy="1485900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692696"/>
            <a:ext cx="89289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6000" dirty="0" smtClean="0">
                <a:latin typeface="Comic Sans MS" pitchFamily="66" charset="0"/>
              </a:rPr>
              <a:t>           </a:t>
            </a:r>
            <a:r>
              <a:rPr lang="hr-HR" sz="6000" dirty="0" smtClean="0">
                <a:solidFill>
                  <a:srgbClr val="FF0000"/>
                </a:solidFill>
                <a:latin typeface="Comic Sans MS" pitchFamily="66" charset="0"/>
              </a:rPr>
              <a:t>MALI </a:t>
            </a:r>
            <a:r>
              <a:rPr lang="hr-HR" sz="6000" dirty="0">
                <a:solidFill>
                  <a:srgbClr val="FF0000"/>
                </a:solidFill>
                <a:latin typeface="Comic Sans MS" pitchFamily="66" charset="0"/>
              </a:rPr>
              <a:t>ODMOR </a:t>
            </a:r>
            <a:r>
              <a:rPr lang="hr-HR" sz="4400" dirty="0">
                <a:solidFill>
                  <a:srgbClr val="FF0000"/>
                </a:solidFill>
                <a:latin typeface="Comic Sans MS" pitchFamily="66" charset="0"/>
              </a:rPr>
              <a:t>KORISTIT ĆU ZA ODLAZAK NA WC I </a:t>
            </a:r>
            <a:r>
              <a:rPr lang="hr-HR" sz="4400" dirty="0" smtClean="0">
                <a:solidFill>
                  <a:srgbClr val="FF0000"/>
                </a:solidFill>
                <a:latin typeface="Comic Sans MS" pitchFamily="66" charset="0"/>
              </a:rPr>
              <a:t>POVRATAK U UČIONICU U </a:t>
            </a:r>
            <a:r>
              <a:rPr lang="hr-HR" sz="4400" dirty="0">
                <a:solidFill>
                  <a:srgbClr val="FF0000"/>
                </a:solidFill>
                <a:latin typeface="Comic Sans MS" pitchFamily="66" charset="0"/>
              </a:rPr>
              <a:t>KOJOJ ĆE SE ODRŽATI SLJEDEĆI SAT </a:t>
            </a:r>
            <a:r>
              <a:rPr lang="hr-HR" sz="4400" dirty="0">
                <a:latin typeface="Comic Sans MS" pitchFamily="66" charset="0"/>
              </a:rPr>
              <a:t>… tako ću izvršiti pripremu za rad koji slijedi i u radu aktivno sudjelovati.</a:t>
            </a:r>
          </a:p>
        </p:txBody>
      </p:sp>
      <p:pic>
        <p:nvPicPr>
          <p:cNvPr id="3" name="Slika 2" descr="images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1485900" cy="1485900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1"/>
          <p:cNvSpPr>
            <a:spLocks noChangeArrowheads="1"/>
          </p:cNvSpPr>
          <p:nvPr/>
        </p:nvSpPr>
        <p:spPr bwMode="auto">
          <a:xfrm>
            <a:off x="179512" y="813355"/>
            <a:ext cx="8784976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SANITARNI ČVOR (WC) KORISTIT ĆU  ZA ONO ĆEMU ON SLUŽI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ugodnije je razgovarati i družiti se u holu ili ispred učionice.</a:t>
            </a:r>
            <a:endParaRPr kumimoji="0" lang="hr-H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Slika 2" descr="images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1485900" cy="1485900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539552" y="917432"/>
            <a:ext cx="8496944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      HRANU ĆU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6000" dirty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hr-HR" sz="6000" dirty="0" smtClean="0">
                <a:solidFill>
                  <a:srgbClr val="FF000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PRIČEKATI PREMA </a:t>
            </a: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REDOSLIJEDU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UZIMANJA</a:t>
            </a:r>
            <a:r>
              <a:rPr kumimoji="0" lang="hr-HR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i tako  pokazati da po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hr-H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tujem druge učenike i njihovo strpljenje.</a:t>
            </a:r>
            <a:endParaRPr kumimoji="0" lang="hr-H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Slika 2" descr="images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1485900" cy="1485900"/>
          </a:xfrm>
          <a:prstGeom prst="rect">
            <a:avLst/>
          </a:prstGeom>
          <a:ln>
            <a:solidFill>
              <a:schemeClr val="tx2"/>
            </a:solidFill>
          </a:ln>
        </p:spPr>
      </p:pic>
      <p:pic>
        <p:nvPicPr>
          <p:cNvPr id="5" name="Slika 4" descr="C:\Users\Korisnik\AppData\Local\Microsoft\Windows\Temporary Internet Files\Content.IE5\PORL19KP\MC900391436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708920"/>
            <a:ext cx="2160240" cy="1797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ađanski">
  <a:themeElements>
    <a:clrScheme name="Građan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Građan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rađan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90</TotalTime>
  <Words>310</Words>
  <Application>Microsoft Office PowerPoint</Application>
  <PresentationFormat>On-screen Show (4:3)</PresentationFormat>
  <Paragraphs>37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Comic Sans MS</vt:lpstr>
      <vt:lpstr>Georgia</vt:lpstr>
      <vt:lpstr>Times New Roman</vt:lpstr>
      <vt:lpstr>Wingdings</vt:lpstr>
      <vt:lpstr>Wingdings 2</vt:lpstr>
      <vt:lpstr>Građanski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Osnovna škola Vladimir Nazor Budinščina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Korisnik</dc:creator>
  <cp:lastModifiedBy>GORDANA SIMEUNOVIĆ</cp:lastModifiedBy>
  <cp:revision>5</cp:revision>
  <dcterms:created xsi:type="dcterms:W3CDTF">2016-08-30T10:49:17Z</dcterms:created>
  <dcterms:modified xsi:type="dcterms:W3CDTF">2023-04-03T08:14:05Z</dcterms:modified>
</cp:coreProperties>
</file>