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147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042E61D-CC3F-4A9E-B7FB-F1377E9582B9}" type="datetimeFigureOut">
              <a:rPr lang="hr-HR" smtClean="0"/>
              <a:pPr/>
              <a:t>3.4.2023.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CED48-8C5A-4CE9-B03D-7B86E159AF91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DCED48-8C5A-4CE9-B03D-7B86E159AF91}" type="slidenum">
              <a:rPr lang="hr-HR" smtClean="0"/>
              <a:pPr/>
              <a:t>1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BD21-50A3-45B8-91BB-F390F2F1E3B7}" type="datetimeFigureOut">
              <a:rPr lang="hr-HR" smtClean="0"/>
              <a:pPr/>
              <a:t>3.4.2023.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avni poveznik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Elipsa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EA6F9A-046B-4D19-91F9-D66F1E20992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BD21-50A3-45B8-91BB-F390F2F1E3B7}" type="datetimeFigureOut">
              <a:rPr lang="hr-HR" smtClean="0"/>
              <a:pPr/>
              <a:t>3.4.2023.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6F9A-046B-4D19-91F9-D66F1E2099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Okomiti naslov i teks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Ravni poveznik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56EA6F9A-046B-4D19-91F9-D66F1E20992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BD21-50A3-45B8-91BB-F390F2F1E3B7}" type="datetimeFigureOut">
              <a:rPr lang="hr-HR" smtClean="0"/>
              <a:pPr/>
              <a:t>3.4.2023.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BD21-50A3-45B8-91BB-F390F2F1E3B7}" type="datetimeFigureOut">
              <a:rPr lang="hr-HR" smtClean="0"/>
              <a:pPr/>
              <a:t>3.4.2023.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56EA6F9A-046B-4D19-91F9-D66F1E20992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ezervirano mjesto sadržaja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aglavlje odjeljk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Pravokutni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Pravokutni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BD21-50A3-45B8-91BB-F390F2F1E3B7}" type="datetimeFigureOut">
              <a:rPr lang="hr-HR" smtClean="0"/>
              <a:pPr/>
              <a:t>3.4.2023.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EA6F9A-046B-4D19-91F9-D66F1E20992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29D5BD21-50A3-45B8-91BB-F390F2F1E3B7}" type="datetimeFigureOut">
              <a:rPr lang="hr-HR" smtClean="0"/>
              <a:pPr/>
              <a:t>3.4.2023.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EA6F9A-046B-4D19-91F9-D66F1E20992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8" name="Ravni poveznik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zervirano mjesto sadržaja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2" name="Rezervirano mjesto sadržaja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Usporedb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ni poveznik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ravokutni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BD21-50A3-45B8-91BB-F390F2F1E3B7}" type="datetimeFigureOut">
              <a:rPr lang="hr-HR" smtClean="0"/>
              <a:pPr/>
              <a:t>3.4.2023.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hr-HR"/>
          </a:p>
        </p:txBody>
      </p:sp>
      <p:sp>
        <p:nvSpPr>
          <p:cNvPr id="15" name="Ravni poveznik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Rezervirano mjesto sadržaja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sadržaja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5" name="Elipsa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Elipsa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56EA6F9A-046B-4D19-91F9-D66F1E20992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3" name="Naslov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BD21-50A3-45B8-91BB-F390F2F1E3B7}" type="datetimeFigureOut">
              <a:rPr lang="hr-HR" smtClean="0"/>
              <a:pPr/>
              <a:t>3.4.2023.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56EA6F9A-046B-4D19-91F9-D66F1E2099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avokutni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Pravokutni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Pravokutni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Pravokutni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BD21-50A3-45B8-91BB-F390F2F1E3B7}" type="datetimeFigureOut">
              <a:rPr lang="hr-HR" smtClean="0"/>
              <a:pPr/>
              <a:t>3.4.2023.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6EA6F9A-046B-4D19-91F9-D66F1E20992A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Sadržaj s opiso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ravokutni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Pravokutni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Ravni poveznik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zervirano mjesto sadržaja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10" name="Elipsa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Elipsa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EA6F9A-046B-4D19-91F9-D66F1E20992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1" name="Pravokutni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D5BD21-50A3-45B8-91BB-F390F2F1E3B7}" type="datetimeFigureOut">
              <a:rPr lang="hr-HR" smtClean="0"/>
              <a:pPr/>
              <a:t>3.4.2023.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avni poveznik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Pravokutni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Pravokutni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Pravokutni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Elipsa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56EA6F9A-046B-4D19-91F9-D66F1E20992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22" name="Pravokutni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29D5BD21-50A3-45B8-91BB-F390F2F1E3B7}" type="datetimeFigureOut">
              <a:rPr lang="hr-HR" smtClean="0"/>
              <a:pPr/>
              <a:t>3.4.2023.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ravokutni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Pravokutni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Pravokutni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Pravokutni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ravokutni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29D5BD21-50A3-45B8-91BB-F390F2F1E3B7}" type="datetimeFigureOut">
              <a:rPr lang="hr-HR" smtClean="0"/>
              <a:pPr/>
              <a:t>3.4.2023.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hr-HR"/>
          </a:p>
        </p:txBody>
      </p:sp>
      <p:sp>
        <p:nvSpPr>
          <p:cNvPr id="8" name="Pravokutni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Ravni poveznik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lipsa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56EA6F9A-046B-4D19-91F9-D66F1E20992A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3" name="Rectangle 1"/>
          <p:cNvSpPr>
            <a:spLocks noChangeArrowheads="1"/>
          </p:cNvSpPr>
          <p:nvPr/>
        </p:nvSpPr>
        <p:spPr bwMode="auto">
          <a:xfrm>
            <a:off x="395536" y="464326"/>
            <a:ext cx="9070517" cy="52937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9000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I JA SAM     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9000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lang="hr-HR" sz="9000" b="1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„ZA“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7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ŠKOLSKA </a:t>
            </a:r>
          </a:p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hr-HR" sz="70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PRAVILA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4" descr="76866_4015619741186_1527972368_n.jp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076056" y="2564904"/>
            <a:ext cx="3312368" cy="331279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5" name="Rectangle 1"/>
          <p:cNvSpPr>
            <a:spLocks noChangeArrowheads="1"/>
          </p:cNvSpPr>
          <p:nvPr/>
        </p:nvSpPr>
        <p:spPr bwMode="auto">
          <a:xfrm>
            <a:off x="251520" y="625743"/>
            <a:ext cx="8784976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UZETU HRANU ĆU POJESTI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i tako ću biti spreman za nove zadatke i učenje, a 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OSTATKE ODLOŽITI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u za to određene posude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i to je ekolo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ko djelovanje.</a:t>
            </a:r>
            <a:endParaRPr kumimoji="0" lang="hr-H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Slika 2" descr="image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485900" cy="1485900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4" name="Slika 3" descr="untitled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876256" y="3573016"/>
            <a:ext cx="2088232" cy="2416671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29" name="Rectangle 1"/>
          <p:cNvSpPr>
            <a:spLocks noChangeArrowheads="1"/>
          </p:cNvSpPr>
          <p:nvPr/>
        </p:nvSpPr>
        <p:spPr bwMode="auto">
          <a:xfrm>
            <a:off x="179512" y="764917"/>
            <a:ext cx="871296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POMAGAT ĆU  DRUGIM  UČENICIMA I PO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TIVATI IH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U TOME JE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VELIČINA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ČOVJEKA!</a:t>
            </a: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Slika 2" descr="image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485900" cy="1485900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5" name="Slika 4" descr="imagesU4B828ZN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139952" y="3501008"/>
            <a:ext cx="4752528" cy="2695178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3" name="Rectangle 1"/>
          <p:cNvSpPr>
            <a:spLocks noChangeArrowheads="1"/>
          </p:cNvSpPr>
          <p:nvPr/>
        </p:nvSpPr>
        <p:spPr bwMode="auto">
          <a:xfrm>
            <a:off x="179512" y="122605"/>
            <a:ext cx="8784976" cy="64747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 PO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TIVAT ĆU  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6000" dirty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sz="6000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DOGOVORENA 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6000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RAZREDNA i PREDMETNA PRAVILA I KUĆNI RED 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KOLE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kako bih se u 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koli osjećao sigurno i ugodno.</a:t>
            </a:r>
            <a:endParaRPr kumimoji="0" lang="hr-H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Slika 2" descr="image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485900" cy="148590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lika 5" descr="untitled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016550">
            <a:off x="6325120" y="3815022"/>
            <a:ext cx="2106935" cy="1578168"/>
          </a:xfrm>
          <a:prstGeom prst="rect">
            <a:avLst/>
          </a:prstGeom>
        </p:spPr>
      </p:pic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107504" y="808007"/>
            <a:ext cx="9217024" cy="55707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hr-HR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NASILJE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, </a:t>
            </a:r>
            <a:r>
              <a:rPr kumimoji="0" lang="hr-HR" sz="36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bilo koje vrste, </a:t>
            </a:r>
            <a:endParaRPr kumimoji="0" lang="hr-HR" sz="3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</a:t>
            </a:r>
            <a:r>
              <a:rPr kumimoji="0" lang="hr-HR" sz="60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NE PRIHVAĆAMO!</a:t>
            </a:r>
            <a:endParaRPr lang="hr-HR" sz="4400" b="1" dirty="0" smtClean="0"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4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Nitko nije zaslužio biti zlostavljan.   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Prijavit ću zlostavljača 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–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to je moja ljudska obaveza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440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 NASILJE </a:t>
            </a:r>
            <a:r>
              <a:rPr lang="hr-HR" sz="4400" dirty="0" smtClean="0">
                <a:solidFill>
                  <a:srgbClr val="FF0000"/>
                </a:solidFill>
                <a:latin typeface="Comic Sans MS" pitchFamily="66" charset="0"/>
                <a:cs typeface="Times New Roman" pitchFamily="18" charset="0"/>
              </a:rPr>
              <a:t>TREBA PRIJAVITI!</a:t>
            </a:r>
            <a:endParaRPr kumimoji="0" lang="hr-HR" sz="44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457200" y="2752725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sr-Latn-C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Slika 4" descr="images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1413892" cy="1413892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5" name="Rectangle 1"/>
          <p:cNvSpPr>
            <a:spLocks noChangeArrowheads="1"/>
          </p:cNvSpPr>
          <p:nvPr/>
        </p:nvSpPr>
        <p:spPr bwMode="auto">
          <a:xfrm>
            <a:off x="395536" y="985894"/>
            <a:ext cx="8424936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KOD ULASKA U 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KOLU ISKLJUČIT ĆU MOBITEL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tako neću ometati aktivnosti u učionicama.</a:t>
            </a:r>
            <a:endParaRPr kumimoji="0" lang="hr-H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Slika 2" descr="image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485900" cy="1485900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4" name="Slika 3" descr="mobile1Thumbnail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682439" y="4005064"/>
            <a:ext cx="2831745" cy="2241798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7" name="Rectangle 1"/>
          <p:cNvSpPr>
            <a:spLocks noChangeArrowheads="1"/>
          </p:cNvSpPr>
          <p:nvPr/>
        </p:nvSpPr>
        <p:spPr bwMode="auto">
          <a:xfrm>
            <a:off x="251520" y="782191"/>
            <a:ext cx="8568952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POČATAK NASTAVE  PRIČEKAT ĆU U HOLU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u dru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tvu ostalih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učenika 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dežurnih učitelja.</a:t>
            </a:r>
            <a:endParaRPr kumimoji="0" lang="hr-H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Slika 2" descr="image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485900" cy="1485900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5" name="Slika 4" descr="imagesUUUKWOG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932040" y="3212976"/>
            <a:ext cx="3960440" cy="2304256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1" name="Rectangle 1"/>
          <p:cNvSpPr>
            <a:spLocks noChangeArrowheads="1"/>
          </p:cNvSpPr>
          <p:nvPr/>
        </p:nvSpPr>
        <p:spPr bwMode="auto">
          <a:xfrm>
            <a:off x="251520" y="349191"/>
            <a:ext cx="8892480" cy="60939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</a:t>
            </a:r>
            <a:r>
              <a:rPr kumimoji="0" lang="hr-HR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NASTAVNI SAT   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hr-HR" sz="5400" dirty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sz="5400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</a:t>
            </a:r>
            <a:r>
              <a:rPr kumimoji="0" lang="hr-HR" sz="54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ĆU ČEKATI </a:t>
            </a:r>
            <a:r>
              <a:rPr lang="hr-HR" sz="5400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U UČIONICI I PRIPREMITI SE ZA SAT </a:t>
            </a:r>
            <a:r>
              <a:rPr lang="hr-HR" sz="36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(izvaditi </a:t>
            </a:r>
            <a:r>
              <a:rPr lang="hr-HR" sz="36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potreban materijal, prelistati bilježnicu, udžbenik, provjeriti domoću zadaću…)- to je dobra psihološka priprema za rad </a:t>
            </a:r>
            <a:r>
              <a:rPr lang="hr-HR" sz="36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pa ću,vjerujem</a:t>
            </a:r>
            <a:r>
              <a:rPr lang="hr-HR" sz="36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, biti </a:t>
            </a:r>
            <a:r>
              <a:rPr lang="hr-HR" sz="3600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uspješniji.</a:t>
            </a:r>
            <a:endParaRPr lang="hr-HR" sz="3600" dirty="0" smtClean="0"/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Slika 2" descr="image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485900" cy="148590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Slika 4" descr="ruke-637x376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419872" y="2564904"/>
            <a:ext cx="4536504" cy="2880320"/>
          </a:xfrm>
          <a:prstGeom prst="rect">
            <a:avLst/>
          </a:prstGeom>
        </p:spPr>
      </p:pic>
      <p:sp>
        <p:nvSpPr>
          <p:cNvPr id="93185" name="Rectangle 1"/>
          <p:cNvSpPr>
            <a:spLocks noChangeArrowheads="1"/>
          </p:cNvSpPr>
          <p:nvPr/>
        </p:nvSpPr>
        <p:spPr bwMode="auto">
          <a:xfrm>
            <a:off x="179512" y="0"/>
            <a:ext cx="8784976" cy="67413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 NA NASTAVI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6000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ću</a:t>
            </a:r>
            <a:r>
              <a:rPr kumimoji="0" lang="hr-HR" sz="6000" b="0" i="0" u="none" strike="noStrike" cap="none" normalizeH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biti PAŽLJIV i AKTIVAN 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 uspjeh neće izostati.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omic Sans MS" pitchFamily="66" charset="0"/>
              <a:ea typeface="Calibri" pitchFamily="34" charset="0"/>
              <a:cs typeface="Times New Roman" pitchFamily="18" charset="0"/>
            </a:endParaRP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Veselim se vlastitom uspjehu i uspjehu svojih prijatelja!</a:t>
            </a:r>
            <a:endParaRPr kumimoji="0" lang="hr-H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Slika 3" descr="images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1368152" cy="148590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 descr="images27SWC479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516216" y="188640"/>
            <a:ext cx="2376264" cy="3024336"/>
          </a:xfrm>
          <a:prstGeom prst="rect">
            <a:avLst/>
          </a:prstGeom>
        </p:spPr>
      </p:pic>
      <p:sp>
        <p:nvSpPr>
          <p:cNvPr id="94209" name="Rectangle 1"/>
          <p:cNvSpPr>
            <a:spLocks noChangeArrowheads="1"/>
          </p:cNvSpPr>
          <p:nvPr/>
        </p:nvSpPr>
        <p:spPr bwMode="auto">
          <a:xfrm>
            <a:off x="251520" y="1019505"/>
            <a:ext cx="8568952" cy="51398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Hodnicima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i stepenicama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HODAT ĆU POLAKO desnom stranom 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tako ću paziti na osobnu i sigurnost drugih.</a:t>
            </a:r>
            <a:endParaRPr kumimoji="0" lang="hr-H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Slika 2" descr="images.png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179512" y="188640"/>
            <a:ext cx="1485900" cy="148590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/>
          <p:cNvSpPr/>
          <p:nvPr/>
        </p:nvSpPr>
        <p:spPr>
          <a:xfrm>
            <a:off x="107504" y="692696"/>
            <a:ext cx="8928992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6000" dirty="0" smtClean="0">
                <a:latin typeface="Comic Sans MS" pitchFamily="66" charset="0"/>
              </a:rPr>
              <a:t>           </a:t>
            </a:r>
            <a:r>
              <a:rPr lang="hr-HR" sz="6000" dirty="0" smtClean="0">
                <a:solidFill>
                  <a:srgbClr val="FF0000"/>
                </a:solidFill>
                <a:latin typeface="Comic Sans MS" pitchFamily="66" charset="0"/>
              </a:rPr>
              <a:t>MALI </a:t>
            </a:r>
            <a:r>
              <a:rPr lang="hr-HR" sz="6000" dirty="0">
                <a:solidFill>
                  <a:srgbClr val="FF0000"/>
                </a:solidFill>
                <a:latin typeface="Comic Sans MS" pitchFamily="66" charset="0"/>
              </a:rPr>
              <a:t>ODMOR </a:t>
            </a:r>
            <a:r>
              <a:rPr lang="hr-HR" sz="4400" dirty="0">
                <a:solidFill>
                  <a:srgbClr val="FF0000"/>
                </a:solidFill>
                <a:latin typeface="Comic Sans MS" pitchFamily="66" charset="0"/>
              </a:rPr>
              <a:t>KORISTIT ĆU ZA ODLAZAK NA WC I </a:t>
            </a:r>
            <a:r>
              <a:rPr lang="hr-HR" sz="4400" dirty="0" smtClean="0">
                <a:solidFill>
                  <a:srgbClr val="FF0000"/>
                </a:solidFill>
                <a:latin typeface="Comic Sans MS" pitchFamily="66" charset="0"/>
              </a:rPr>
              <a:t>POVRATAK U UČIONICU U </a:t>
            </a:r>
            <a:r>
              <a:rPr lang="hr-HR" sz="4400" dirty="0">
                <a:solidFill>
                  <a:srgbClr val="FF0000"/>
                </a:solidFill>
                <a:latin typeface="Comic Sans MS" pitchFamily="66" charset="0"/>
              </a:rPr>
              <a:t>KOJOJ ĆE SE ODRŽATI SLJEDEĆI SAT </a:t>
            </a:r>
            <a:r>
              <a:rPr lang="hr-HR" sz="4400" dirty="0">
                <a:latin typeface="Comic Sans MS" pitchFamily="66" charset="0"/>
              </a:rPr>
              <a:t>… tako ću izvršiti pripremu za rad koji slijedi i u radu aktivno sudjelovati.</a:t>
            </a:r>
          </a:p>
        </p:txBody>
      </p:sp>
      <p:pic>
        <p:nvPicPr>
          <p:cNvPr id="3" name="Slika 2" descr="image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485900" cy="148590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3" name="Rectangle 1"/>
          <p:cNvSpPr>
            <a:spLocks noChangeArrowheads="1"/>
          </p:cNvSpPr>
          <p:nvPr/>
        </p:nvSpPr>
        <p:spPr bwMode="auto">
          <a:xfrm>
            <a:off x="179512" y="813355"/>
            <a:ext cx="8784976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SANITARNI ČVOR (WC) KORISTIT ĆU  ZA ONO ĆEMU ON SLUŽI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ugodnije je razgovarati i družiti se u holu ili ispred učionice.</a:t>
            </a:r>
            <a:endParaRPr kumimoji="0" lang="hr-H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Slika 2" descr="image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485900" cy="1485900"/>
          </a:xfrm>
          <a:prstGeom prst="rect">
            <a:avLst/>
          </a:prstGeom>
          <a:ln>
            <a:solidFill>
              <a:schemeClr val="tx2"/>
            </a:solidFill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1" name="Rectangle 1"/>
          <p:cNvSpPr>
            <a:spLocks noChangeArrowheads="1"/>
          </p:cNvSpPr>
          <p:nvPr/>
        </p:nvSpPr>
        <p:spPr bwMode="auto">
          <a:xfrm>
            <a:off x="539552" y="917432"/>
            <a:ext cx="8496944" cy="54168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      HRANU ĆU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hr-HR" sz="6000" dirty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hr-HR" sz="6000" dirty="0" smtClean="0">
                <a:solidFill>
                  <a:srgbClr val="FF0000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   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PRIČEKATI PREMA 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REDOSLIJEDU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UZIMANJA</a:t>
            </a:r>
            <a:r>
              <a:rPr kumimoji="0" lang="hr-HR" sz="6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…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i tako  pokazati da po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Calibri" pitchFamily="34" charset="0"/>
                <a:cs typeface="Times New Roman" pitchFamily="18" charset="0"/>
              </a:rPr>
              <a:t>š</a:t>
            </a:r>
            <a:r>
              <a:rPr kumimoji="0" lang="hr-HR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omic Sans MS" pitchFamily="66" charset="0"/>
                <a:ea typeface="Calibri" pitchFamily="34" charset="0"/>
                <a:cs typeface="Times New Roman" pitchFamily="18" charset="0"/>
              </a:rPr>
              <a:t>tujem druge učenike i njihovo strpljenje.</a:t>
            </a:r>
            <a:endParaRPr kumimoji="0" lang="hr-HR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r-H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Slika 2" descr="images.png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179512" y="188640"/>
            <a:ext cx="1485900" cy="1485900"/>
          </a:xfrm>
          <a:prstGeom prst="rect">
            <a:avLst/>
          </a:prstGeom>
          <a:ln>
            <a:solidFill>
              <a:schemeClr val="tx2"/>
            </a:solidFill>
          </a:ln>
        </p:spPr>
      </p:pic>
      <p:pic>
        <p:nvPicPr>
          <p:cNvPr id="5" name="Slika 4" descr="C:\Users\Korisnik\AppData\Local\Microsoft\Windows\Temporary Internet Files\Content.IE5\PORL19KP\MC900391436[1].wmf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44208" y="2708920"/>
            <a:ext cx="2160240" cy="1797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ađanski">
  <a:themeElements>
    <a:clrScheme name="Građanski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Građanski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Građanski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90</TotalTime>
  <Words>310</Words>
  <Application>Microsoft Office PowerPoint</Application>
  <PresentationFormat>On-screen Show (4:3)</PresentationFormat>
  <Paragraphs>37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Comic Sans MS</vt:lpstr>
      <vt:lpstr>Georgia</vt:lpstr>
      <vt:lpstr>Times New Roman</vt:lpstr>
      <vt:lpstr>Wingdings</vt:lpstr>
      <vt:lpstr>Wingdings 2</vt:lpstr>
      <vt:lpstr>Građanski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Osnovna škola Vladimir Nazor Budinščina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Korisnik</dc:creator>
  <cp:lastModifiedBy>GORDANA SIMEUNOVIĆ</cp:lastModifiedBy>
  <cp:revision>5</cp:revision>
  <dcterms:created xsi:type="dcterms:W3CDTF">2016-08-30T10:49:17Z</dcterms:created>
  <dcterms:modified xsi:type="dcterms:W3CDTF">2023-04-03T08:14:05Z</dcterms:modified>
</cp:coreProperties>
</file>