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66" r:id="rId6"/>
    <p:sldId id="259" r:id="rId7"/>
    <p:sldId id="260" r:id="rId8"/>
    <p:sldId id="261" r:id="rId9"/>
    <p:sldId id="267" r:id="rId10"/>
    <p:sldId id="268" r:id="rId11"/>
    <p:sldId id="269" r:id="rId12"/>
    <p:sldId id="270" r:id="rId13"/>
    <p:sldId id="271" r:id="rId14"/>
    <p:sldId id="263" r:id="rId15"/>
    <p:sldId id="272" r:id="rId16"/>
    <p:sldId id="265" r:id="rId17"/>
    <p:sldId id="274" r:id="rId18"/>
    <p:sldId id="262" r:id="rId19"/>
    <p:sldId id="275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50" autoAdjust="0"/>
  </p:normalViewPr>
  <p:slideViewPr>
    <p:cSldViewPr>
      <p:cViewPr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FB3D23-215D-4346-ABD2-DDBC43D07D0A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208692-64B3-4C54-B9E6-44BF718396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hzjz.hr/wp-content/uploads/2020/03/Pranje_ruku_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051720" y="332656"/>
            <a:ext cx="6787480" cy="1008112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SIGURNO  U ŠKOLU</a:t>
            </a:r>
            <a:endParaRPr lang="en-US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43608" y="3861048"/>
            <a:ext cx="7920880" cy="2592288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b="1" dirty="0" smtClean="0">
                <a:latin typeface="Comic Sans MS" pitchFamily="66" charset="0"/>
              </a:rPr>
              <a:t>Upute učenicima za sigurno okružje </a:t>
            </a:r>
          </a:p>
          <a:p>
            <a:pPr algn="ctr"/>
            <a:r>
              <a:rPr lang="hr-HR" b="1" dirty="0" smtClean="0">
                <a:latin typeface="Comic Sans MS" pitchFamily="66" charset="0"/>
              </a:rPr>
              <a:t>u sprečavanju i suzbijanju COVID-a-19 </a:t>
            </a:r>
          </a:p>
          <a:p>
            <a:pPr algn="ctr"/>
            <a:r>
              <a:rPr lang="hr-HR" b="1" dirty="0" smtClean="0">
                <a:latin typeface="Comic Sans MS" pitchFamily="66" charset="0"/>
              </a:rPr>
              <a:t>7.9.2020.</a:t>
            </a:r>
          </a:p>
          <a:p>
            <a:pPr algn="ctr"/>
            <a:r>
              <a:rPr lang="hr-HR" sz="2000" dirty="0" smtClean="0">
                <a:latin typeface="Comic Sans MS" pitchFamily="66" charset="0"/>
              </a:rPr>
              <a:t>Prema dokumentu </a:t>
            </a:r>
            <a:r>
              <a:rPr lang="hr-HR" sz="2000" b="1" dirty="0" smtClean="0"/>
              <a:t>Modeli i preporuke za rad u uvjetima povezanima s bolesti COVID-19 u pedagoškoj/školskoj godini 2020./2021.</a:t>
            </a:r>
          </a:p>
          <a:p>
            <a:pPr algn="ctr"/>
            <a:r>
              <a:rPr lang="hr-HR" sz="2000" dirty="0" smtClean="0"/>
              <a:t>izradila G. </a:t>
            </a:r>
            <a:r>
              <a:rPr lang="hr-HR" sz="2000" dirty="0" err="1" smtClean="0"/>
              <a:t>Simeunović</a:t>
            </a:r>
            <a:r>
              <a:rPr lang="hr-HR" sz="2000" dirty="0" smtClean="0"/>
              <a:t>, pedagoginja Škole</a:t>
            </a:r>
          </a:p>
          <a:p>
            <a:pPr algn="ctr"/>
            <a:endParaRPr lang="hr-HR" sz="2000" dirty="0" smtClean="0">
              <a:latin typeface="Comic Sans MS" pitchFamily="66" charset="0"/>
            </a:endParaRPr>
          </a:p>
          <a:p>
            <a:pPr algn="ctr"/>
            <a:endParaRPr lang="en-US" sz="2000" dirty="0">
              <a:latin typeface="Comic Sans MS" pitchFamily="66" charset="0"/>
            </a:endParaRPr>
          </a:p>
        </p:txBody>
      </p:sp>
      <p:pic>
        <p:nvPicPr>
          <p:cNvPr id="5" name="Slika 4" descr="preuzm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340768"/>
            <a:ext cx="3672408" cy="23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1228998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      IZBORNA NASTAVA</a:t>
            </a:r>
            <a:b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hr-HR" sz="3200" dirty="0" smtClean="0">
                <a:solidFill>
                  <a:srgbClr val="C00000"/>
                </a:solidFill>
                <a:latin typeface="Comic Sans MS" pitchFamily="66" charset="0"/>
              </a:rPr>
              <a:t>(vjeronauk, njemački jezik,informatika) 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052736"/>
            <a:ext cx="7890080" cy="5472608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Ako u izbornu nastavu nisu uključeni svi učenici razrednog odjela i dolazi do stvaranja 2 skupine učenika,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veća skupina ostaje u “matičnoj” učionici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 a manja skupina 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odlazi 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  blagovaonu.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US" sz="28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Korisnik\Pictures\preuzm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340768"/>
            <a:ext cx="3600400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71800" y="0"/>
            <a:ext cx="6372200" cy="105273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NASTAVA TZK 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>
            <a:normAutofit/>
          </a:bodyPr>
          <a:lstStyle/>
          <a:p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na otvorenom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uz poštivanje distance</a:t>
            </a:r>
          </a:p>
          <a:p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učenici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ne ulaze u svlačionice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bez odobrenja razredne učiteljice (razredna nastava) ili učiteljice TZK (predmetna nastava) koje su provjerile 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jesu li svlačionice dezinficirane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ili tek kada su same pripremile sprava i drugo potrebno za rad</a:t>
            </a:r>
          </a:p>
          <a:p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organizacija rada u skladu s Preporukam</a:t>
            </a:r>
            <a:r>
              <a:rPr lang="hr-HR" dirty="0" smtClean="0">
                <a:solidFill>
                  <a:schemeClr val="tx2"/>
                </a:solidFill>
              </a:rPr>
              <a:t>a</a:t>
            </a:r>
          </a:p>
          <a:p>
            <a:endParaRPr lang="en-US" dirty="0"/>
          </a:p>
        </p:txBody>
      </p:sp>
      <p:pic>
        <p:nvPicPr>
          <p:cNvPr id="3074" name="Picture 2" descr="C:\Users\Korisnik\Pictures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581128"/>
            <a:ext cx="633670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665944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NASTAVA INFORMATIKE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2"/>
                </a:solidFill>
              </a:rPr>
              <a:t>za sve učenike u njihovim </a:t>
            </a:r>
            <a:r>
              <a:rPr lang="hr-HR" sz="2800" dirty="0" smtClean="0">
                <a:solidFill>
                  <a:srgbClr val="C00000"/>
                </a:solidFill>
              </a:rPr>
              <a:t>matičnim učionicama</a:t>
            </a: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</a:endParaRPr>
          </a:p>
          <a:p>
            <a:r>
              <a:rPr lang="hr-HR" sz="2800" dirty="0" smtClean="0">
                <a:solidFill>
                  <a:schemeClr val="tx2"/>
                </a:solidFill>
              </a:rPr>
              <a:t>ako će se nastava izvoditi u specijaliziranoj učionici informatike, po učenike dolazi učitelj-</a:t>
            </a:r>
            <a:r>
              <a:rPr lang="hr-HR" sz="2800" dirty="0" err="1" smtClean="0">
                <a:solidFill>
                  <a:schemeClr val="tx2"/>
                </a:solidFill>
              </a:rPr>
              <a:t>ica</a:t>
            </a:r>
            <a:r>
              <a:rPr lang="hr-HR" sz="2800" dirty="0" smtClean="0">
                <a:solidFill>
                  <a:schemeClr val="tx2"/>
                </a:solidFill>
              </a:rPr>
              <a:t> informatike i odvodi ih u informatičku učionicu</a:t>
            </a:r>
            <a:endParaRPr lang="en-US" sz="2800" dirty="0">
              <a:solidFill>
                <a:schemeClr val="tx2"/>
              </a:solidFill>
            </a:endParaRPr>
          </a:p>
        </p:txBody>
      </p:sp>
      <p:pic>
        <p:nvPicPr>
          <p:cNvPr id="4101" name="Picture 5" descr="C:\Users\Korisnik\Picture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88840"/>
            <a:ext cx="3924076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6161888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RAD KNJIŽNICE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3645024"/>
            <a:ext cx="8100392" cy="2603376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ulazak učenika u knjižnicu odredit će knjižničarka u dogovoru s razrednicima i predmetnim učiteljima i upoznati učenike-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učenici ne odlaze samoinicijativno u knjižnicu!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122" name="Picture 2" descr="C:\Users\Korisnik\Pictures\preuzm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24744"/>
            <a:ext cx="3888432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720080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VELIKI ODMOR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620688"/>
            <a:ext cx="8172400" cy="6840760"/>
          </a:xfrm>
        </p:spPr>
        <p:txBody>
          <a:bodyPr>
            <a:noAutofit/>
          </a:bodyPr>
          <a:lstStyle/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nakon 2. sata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za učenike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razredne nastave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 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nakon 3. sata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za učenike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predmetne nastave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Učitelj koji je s učenicima prije velikog odmora, određuje kada će učenici krenuti na jelo: učitelj provjerava ima li koga u hodniku i kada utvrdi da nema učenika ostalih razreda, pušta učenike (poštujući distancu) na pranje ruku prije jela. </a:t>
            </a:r>
          </a:p>
          <a:p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Učenici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peru ruke prije uzimanja hrane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vodeći računa da u WC-u nisu s učenicima drugog razreda,  niti u bliskom dodiru s učenicima svog razreda te da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 prolazu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ne dotiču površine ili predmete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6146" name="Picture 2" descr="C:\Users\Korisnik\Pictures\preuzmi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0"/>
            <a:ext cx="3600400" cy="1196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5945864" cy="778098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UZIMANJE HRANE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268760"/>
            <a:ext cx="7962088" cy="497964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Hrana je postavljena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u porcijama 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 stolu ispred učionice.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Svaki učenik </a:t>
            </a:r>
          </a:p>
          <a:p>
            <a:pPr>
              <a:buNone/>
            </a:pPr>
            <a:r>
              <a:rPr lang="hr-HR" b="1" dirty="0" smtClean="0">
                <a:solidFill>
                  <a:schemeClr val="tx2"/>
                </a:solidFill>
                <a:latin typeface="Comic Sans MS" pitchFamily="66" charset="0"/>
              </a:rPr>
              <a:t> 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uzima jednu porciju </a:t>
            </a:r>
            <a:r>
              <a:rPr lang="hr-HR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</a:p>
          <a:p>
            <a:pPr>
              <a:buNone/>
            </a:pPr>
            <a:r>
              <a:rPr lang="hr-HR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jede za svojim stolom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Pribor za jelo i ostatke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  hrane učenici vraćaju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  na stol ispred učionice.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       </a:t>
            </a:r>
          </a:p>
          <a:p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Ne</a:t>
            </a:r>
            <a:r>
              <a:rPr lang="vi-VN" b="1" dirty="0" smtClean="0">
                <a:solidFill>
                  <a:srgbClr val="C00000"/>
                </a:solidFill>
              </a:rPr>
              <a:t> </a:t>
            </a: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dijeliti 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čaše, šalice, posuđe i pribor za jelo…</a:t>
            </a:r>
          </a:p>
          <a:p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Slika 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988840"/>
            <a:ext cx="3131840" cy="3312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7784" y="-99392"/>
            <a:ext cx="6305904" cy="1152128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IZLAZAK IZ ŠKOLE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908720"/>
            <a:ext cx="7920880" cy="5688632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učenici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razredne nastave odlaze kućama u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13:25</a:t>
            </a:r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predmetne nastave u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15:05</a:t>
            </a:r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poštujući fizičku distancu i s maskama za lice.</a:t>
            </a:r>
          </a:p>
          <a:p>
            <a:pPr>
              <a:buNone/>
            </a:pP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Učenici uzimaju obuću iz ormarića, 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preobuvaju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se,  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a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papuče ostavljaju u holu škole ispod klupica.</a:t>
            </a:r>
          </a:p>
          <a:p>
            <a:pPr>
              <a:buNone/>
            </a:pPr>
            <a:endParaRPr lang="hr-HR" sz="24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chemeClr val="tx2"/>
                </a:solidFill>
                <a:latin typeface="Comic Sans MS" pitchFamily="66" charset="0"/>
              </a:rPr>
              <a:t>Učenici pješaci odmah napuštaju školu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i odlaze kućama kako se ne bi stvarala gužva.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195" name="Picture 3" descr="C:\Users\Korisnik\Pictures\preuzmi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725144"/>
            <a:ext cx="3816424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Korisnik\Pictures\preuzmi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60648"/>
            <a:ext cx="2301999" cy="266429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634082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UČENICI PUTNICI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1052736"/>
            <a:ext cx="8034096" cy="5195664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putnici u pratnji razrednice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ili predmetnog učitelja odmah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izlaze iz škole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kako, kod obuvanja,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ne bi smetali ostalim učenicima,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i odlaze, poštujući razmak,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prema autobusima (bez stvaranja gužve).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koji čekaju II. autobus (</a:t>
            </a:r>
            <a:r>
              <a:rPr lang="hr-HR" sz="2400" b="1" dirty="0" err="1" smtClean="0">
                <a:solidFill>
                  <a:srgbClr val="C00000"/>
                </a:solidFill>
                <a:latin typeface="Comic Sans MS" pitchFamily="66" charset="0"/>
              </a:rPr>
              <a:t>Grđani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hr-HR" sz="2400" b="1" dirty="0" err="1" smtClean="0">
                <a:solidFill>
                  <a:srgbClr val="C00000"/>
                </a:solidFill>
                <a:latin typeface="Comic Sans MS" pitchFamily="66" charset="0"/>
              </a:rPr>
              <a:t>Jarek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hr-HR" sz="2400" b="1" dirty="0" err="1" smtClean="0">
                <a:solidFill>
                  <a:srgbClr val="C00000"/>
                </a:solidFill>
                <a:latin typeface="Comic Sans MS" pitchFamily="66" charset="0"/>
              </a:rPr>
              <a:t>Maretić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)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čekaju vani na klupicama ili ako je hladno u holu škole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 grupi učenika svojeg razreda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( ne miješati se s ostalim učenicima).</a:t>
            </a:r>
          </a:p>
          <a:p>
            <a:pPr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052736"/>
          </a:xfrm>
        </p:spPr>
        <p:txBody>
          <a:bodyPr>
            <a:normAutofit/>
          </a:bodyPr>
          <a:lstStyle/>
          <a:p>
            <a:r>
              <a:rPr lang="hr-HR" sz="3600" dirty="0" smtClean="0">
                <a:latin typeface="Comic Sans MS" pitchFamily="66" charset="0"/>
              </a:rPr>
              <a:t>I JOŠ…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764704"/>
            <a:ext cx="8028384" cy="6093296"/>
          </a:xfrm>
        </p:spPr>
        <p:txBody>
          <a:bodyPr>
            <a:normAutofit fontScale="85000" lnSpcReduction="10000"/>
          </a:bodyPr>
          <a:lstStyle/>
          <a:p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DODIRIVANJE LICA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Comic Sans MS" pitchFamily="66" charset="0"/>
              </a:rPr>
              <a:t> 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NE dodirivati 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usta, nos, oči i lice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i </a:t>
            </a:r>
            <a:r>
              <a:rPr lang="hr-HR" sz="2600" b="1" dirty="0" smtClean="0">
                <a:solidFill>
                  <a:schemeClr val="tx2"/>
                </a:solidFill>
                <a:latin typeface="Comic Sans MS" pitchFamily="66" charset="0"/>
              </a:rPr>
              <a:t>ne stavljaj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ruke i predmete u usta (</a:t>
            </a:r>
            <a:r>
              <a:rPr lang="hr-HR" sz="2600" dirty="0" err="1" smtClean="0">
                <a:solidFill>
                  <a:schemeClr val="tx2"/>
                </a:solidFill>
                <a:latin typeface="Comic Sans MS" pitchFamily="66" charset="0"/>
              </a:rPr>
              <a:t>npr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. olovke i </a:t>
            </a:r>
            <a:r>
              <a:rPr lang="hr-HR" sz="2600" dirty="0" err="1" smtClean="0">
                <a:solidFill>
                  <a:schemeClr val="tx2"/>
                </a:solidFill>
                <a:latin typeface="Comic Sans MS" pitchFamily="66" charset="0"/>
              </a:rPr>
              <a:t>dr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.)</a:t>
            </a: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KIHANJE I KAŠLJANJE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  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kada se kašlje i kiše,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prekriti usta i nos laktom ili papirnatom maramicom</a:t>
            </a:r>
            <a:r>
              <a:rPr lang="hr-HR" sz="2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koju poslije treba baciti u koš za otpad s poklopcem te oprati ruke.</a:t>
            </a:r>
          </a:p>
          <a:p>
            <a:pPr>
              <a:buNone/>
            </a:pP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       Prije kašljanja ili kihanja treba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okrenuti lice od drugih osoba </a:t>
            </a:r>
            <a:r>
              <a:rPr lang="hr-HR" sz="2600" dirty="0" smtClean="0">
                <a:solidFill>
                  <a:schemeClr val="tx2"/>
                </a:solidFill>
                <a:latin typeface="Comic Sans MS" pitchFamily="66" charset="0"/>
              </a:rPr>
              <a:t>te izbjegavati dodirivanje lica, usta i očiju.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</a:p>
          <a:p>
            <a:pPr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4" name="Slika 3" descr="preuzm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988840"/>
            <a:ext cx="2952328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Korisnik\Pictures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68760"/>
            <a:ext cx="2002563" cy="1499989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0"/>
            <a:ext cx="7386024" cy="105273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ZAŠTITNA MASKA ZA LICE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908720"/>
            <a:ext cx="8034096" cy="5949280"/>
          </a:xfrm>
        </p:spPr>
        <p:txBody>
          <a:bodyPr>
            <a:normAutofit fontScale="92500" lnSpcReduction="20000"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Korištenje maske neće nas u potpunosti zaštititi od </a:t>
            </a:r>
            <a:r>
              <a:rPr lang="hr-HR" sz="2400" b="1" dirty="0" err="1" smtClean="0">
                <a:solidFill>
                  <a:srgbClr val="C00000"/>
                </a:solidFill>
                <a:latin typeface="Comic Sans MS" pitchFamily="66" charset="0"/>
              </a:rPr>
              <a:t>koronavirusa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, ali može ublažiti njegovo širenje i smanjiti rizik od zaraze.</a:t>
            </a:r>
          </a:p>
          <a:p>
            <a:pPr>
              <a:buNone/>
            </a:pPr>
            <a:endParaRPr lang="hr-HR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Jednokratne maske treba mijenjati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nakon određenog vremena upotrebe, a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maske od tkanine redovito prati i dobro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izglačati.</a:t>
            </a:r>
            <a:endParaRPr lang="hr-HR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Masku skidamo s lica tako da je uhvatimo prstima za vezicu i, uz što manje diranja, odložimo: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-ako se radi o jednokratnoj maski, odlažemo je u kantu s poklopcem,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-ako se radi o višekratnoj maski (od tkanine ili nekog drugog materijala) odlažemo je u pranje, kod kuće, ili postupamo prema preporukama proizvođača.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</a:t>
            </a:r>
            <a:r>
              <a:rPr lang="hr-HR" sz="2600" b="1" dirty="0" smtClean="0">
                <a:solidFill>
                  <a:srgbClr val="C00000"/>
                </a:solidFill>
                <a:latin typeface="Comic Sans MS" pitchFamily="66" charset="0"/>
              </a:rPr>
              <a:t>Zaštitnu masku koju smo koristili ne posuđujemo i ne dijelimo s drugima!</a:t>
            </a:r>
            <a:endParaRPr lang="hr-HR" sz="2600" b="1" dirty="0" smtClean="0">
              <a:solidFill>
                <a:srgbClr val="C00000"/>
              </a:solidFill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preuzm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140968"/>
            <a:ext cx="2736304" cy="2808312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404664"/>
            <a:ext cx="8028384" cy="6552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dirty="0" smtClean="0">
                <a:latin typeface="Comic Sans MS" pitchFamily="66" charset="0"/>
              </a:rPr>
              <a:t>  </a:t>
            </a:r>
            <a:r>
              <a:rPr lang="hr-HR" sz="2800" b="1" dirty="0" smtClean="0">
                <a:solidFill>
                  <a:schemeClr val="tx2"/>
                </a:solidFill>
                <a:latin typeface="Comic Sans MS" pitchFamily="66" charset="0"/>
              </a:rPr>
              <a:t>Dragi učenici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!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  Veselimo se što smo svi opet u našoj školi.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  Vjerujemo da ćemo svi, uz poštivanje ovih uputa, biti i ostati zdravi i osjećati se sigurno i sretno u našoj školi</a:t>
            </a: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dirty="0" smtClean="0">
              <a:latin typeface="Comic Sans MS" pitchFamily="66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C00000"/>
                </a:solidFill>
                <a:latin typeface="Comic Sans MS" pitchFamily="66" charset="0"/>
              </a:rPr>
              <a:t>#OSTANITEODGOVORNI</a:t>
            </a:r>
            <a:r>
              <a:rPr lang="hr-HR" b="1" dirty="0" smtClean="0">
                <a:solidFill>
                  <a:srgbClr val="C00000"/>
                </a:solidFill>
              </a:rPr>
              <a:t>!</a:t>
            </a:r>
          </a:p>
          <a:p>
            <a:pPr>
              <a:buNone/>
            </a:pPr>
            <a:r>
              <a:rPr lang="hr-HR" b="1" dirty="0" smtClean="0"/>
              <a:t>   </a:t>
            </a:r>
          </a:p>
          <a:p>
            <a:pPr>
              <a:buNone/>
            </a:pPr>
            <a:r>
              <a:rPr lang="hr-HR" sz="2400" dirty="0" smtClean="0"/>
              <a:t>    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Pozdravljaju vas vaši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učitelji, ravnateljica,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pedagoginja, knjižničarka,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defektologinja i svi zaposlenici Škol</a:t>
            </a:r>
            <a:r>
              <a:rPr lang="hr-HR" sz="2400" dirty="0" smtClean="0">
                <a:solidFill>
                  <a:schemeClr val="tx2"/>
                </a:solidFill>
              </a:rPr>
              <a:t>e.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5736" y="0"/>
            <a:ext cx="6948264" cy="112474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     KOD KUĆE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832648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Obavezno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mjerenje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tjelesne temperature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</a:p>
          <a:p>
            <a:pPr>
              <a:buNone/>
            </a:pP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  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upisati izmjerenu vrijednost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        u bilježnicu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i pokazati učiteljici u školi. </a:t>
            </a:r>
          </a:p>
          <a:p>
            <a:pPr>
              <a:buNone/>
            </a:pPr>
            <a:endParaRPr lang="hr-H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Učenik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ne smije ići u školu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ako ima povišenu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temperatura (veća od 37.2</a:t>
            </a:r>
            <a:r>
              <a:rPr lang="hr-HR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C ) ili znakove neke druge zarazne bolesti.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Učenik treba, uz ostalo,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sa sobom ponijeti </a:t>
            </a:r>
          </a:p>
          <a:p>
            <a:pPr>
              <a:buNone/>
            </a:pP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   zaštitnu masku za lice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Slika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78053">
            <a:off x="5974705" y="-108175"/>
            <a:ext cx="2464987" cy="3536209"/>
          </a:xfrm>
          <a:prstGeom prst="rect">
            <a:avLst/>
          </a:prstGeom>
        </p:spPr>
      </p:pic>
      <p:pic>
        <p:nvPicPr>
          <p:cNvPr id="1027" name="Picture 3" descr="C:\Users\Korisnik\Pictures\zascitna-maska-3-slojn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501008"/>
            <a:ext cx="4032448" cy="3505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9658320" cy="93610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PUT DO ŠKOLE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1988840"/>
            <a:ext cx="8172400" cy="4869160"/>
          </a:xfrm>
        </p:spPr>
        <p:txBody>
          <a:bodyPr>
            <a:normAutofit fontScale="85000" lnSpcReduction="20000"/>
          </a:bodyPr>
          <a:lstStyle/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Učenik koji putuje školskim prijevozom ili dolazi pješice u školu pokušava  održavati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fizičku distancu (razmak) od 1,5 m (2 m).</a:t>
            </a: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Na stajalištu autobusa, kao i u autobusu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obavezne su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zaštitne maske za lice.</a:t>
            </a:r>
          </a:p>
          <a:p>
            <a:pPr>
              <a:buNone/>
            </a:pPr>
            <a:endParaRPr lang="hr-HR" sz="28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U </a:t>
            </a:r>
            <a:r>
              <a:rPr lang="hr-HR" sz="2800" b="1" dirty="0" smtClean="0">
                <a:solidFill>
                  <a:schemeClr val="tx2"/>
                </a:solidFill>
                <a:latin typeface="Comic Sans MS" pitchFamily="66" charset="0"/>
              </a:rPr>
              <a:t>školskom prijevozu 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važno je da :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-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svaki učenik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UVIJEK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 sjedi na istom mjestu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-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su učenici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istog razrednog odjela GRUPIRANI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, odnosno da se, što je moguće manje, “miješaju” s učenicima drugih razrednih odjela,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   -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učenici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NE ŠEĆU </a:t>
            </a: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po autobusu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28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Slika 4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88640"/>
            <a:ext cx="3168352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55776" y="0"/>
            <a:ext cx="6377912" cy="112474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PRED ŠKOLOM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9632" y="1052736"/>
            <a:ext cx="7674056" cy="5195664"/>
          </a:xfrm>
        </p:spPr>
        <p:txBody>
          <a:bodyPr/>
          <a:lstStyle/>
          <a:p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Škola se za učenike otvara u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8:45 sati</a:t>
            </a:r>
            <a:r>
              <a:rPr lang="hr-HR" sz="28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Učenici poštuju distancu (razmak),</a:t>
            </a:r>
          </a:p>
          <a:p>
            <a:pPr>
              <a:buNone/>
            </a:pPr>
            <a:r>
              <a:rPr lang="hr-HR" sz="2800" dirty="0" smtClean="0">
                <a:solidFill>
                  <a:srgbClr val="C00000"/>
                </a:solidFill>
                <a:latin typeface="Comic Sans MS" pitchFamily="66" charset="0"/>
              </a:rPr>
              <a:t>     </a:t>
            </a: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ne okupljaju se u grupama i</a:t>
            </a:r>
          </a:p>
          <a:p>
            <a:pPr>
              <a:buNone/>
            </a:pPr>
            <a:r>
              <a:rPr lang="hr-HR" sz="2800" b="1" dirty="0" smtClean="0">
                <a:solidFill>
                  <a:srgbClr val="C00000"/>
                </a:solidFill>
                <a:latin typeface="Comic Sans MS" pitchFamily="66" charset="0"/>
              </a:rPr>
              <a:t> POJEDINAČNO ULAZE U ŠKOLU.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Korisnik\Pictures\SOCIALNA DISTAN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17032"/>
            <a:ext cx="5715000" cy="28563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008112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U ŠKOLI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700808"/>
            <a:ext cx="8100392" cy="515719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sz="4500" dirty="0" smtClean="0">
                <a:solidFill>
                  <a:srgbClr val="C00000"/>
                </a:solidFill>
                <a:latin typeface="Comic Sans MS" pitchFamily="66" charset="0"/>
              </a:rPr>
              <a:t>Učenici </a:t>
            </a:r>
            <a:r>
              <a:rPr lang="hr-HR" sz="4500" b="1" dirty="0" smtClean="0">
                <a:solidFill>
                  <a:srgbClr val="C00000"/>
                </a:solidFill>
                <a:latin typeface="Comic Sans MS" pitchFamily="66" charset="0"/>
              </a:rPr>
              <a:t>pojedinačno</a:t>
            </a:r>
            <a:r>
              <a:rPr lang="hr-HR" sz="4500" dirty="0" smtClean="0">
                <a:solidFill>
                  <a:srgbClr val="C00000"/>
                </a:solidFill>
                <a:latin typeface="Comic Sans MS" pitchFamily="66" charset="0"/>
              </a:rPr>
              <a:t> ulaze u školu i</a:t>
            </a: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:</a:t>
            </a:r>
          </a:p>
          <a:p>
            <a:pPr>
              <a:buNone/>
            </a:pPr>
            <a:endParaRPr lang="hr-HR" sz="3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r>
              <a:rPr lang="hr-HR" sz="3400" dirty="0" smtClean="0">
                <a:solidFill>
                  <a:schemeClr val="tx2"/>
                </a:solidFill>
                <a:latin typeface="Comic Sans MS" pitchFamily="66" charset="0"/>
              </a:rPr>
              <a:t>1</a:t>
            </a:r>
            <a:r>
              <a:rPr lang="hr-HR" sz="3800" dirty="0" smtClean="0">
                <a:solidFill>
                  <a:srgbClr val="C00000"/>
                </a:solidFill>
                <a:latin typeface="Comic Sans MS" pitchFamily="66" charset="0"/>
              </a:rPr>
              <a:t>.  dezinficiraju potplat obuće </a:t>
            </a:r>
            <a:r>
              <a:rPr lang="hr-HR" sz="3800" i="1" dirty="0" smtClean="0">
                <a:solidFill>
                  <a:schemeClr val="tx2"/>
                </a:solidFill>
                <a:latin typeface="Comic Sans MS" pitchFamily="66" charset="0"/>
              </a:rPr>
              <a:t>(u </a:t>
            </a:r>
            <a:r>
              <a:rPr lang="hr-HR" sz="3800" i="1" dirty="0" err="1" smtClean="0">
                <a:solidFill>
                  <a:schemeClr val="tx2"/>
                </a:solidFill>
                <a:latin typeface="Comic Sans MS" pitchFamily="66" charset="0"/>
              </a:rPr>
              <a:t>predprostoru</a:t>
            </a:r>
            <a:r>
              <a:rPr lang="hr-HR" sz="3800" i="1" dirty="0" smtClean="0">
                <a:solidFill>
                  <a:schemeClr val="tx2"/>
                </a:solidFill>
                <a:latin typeface="Comic Sans MS" pitchFamily="66" charset="0"/>
              </a:rPr>
              <a:t>),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2.  </a:t>
            </a:r>
            <a:r>
              <a:rPr lang="hr-HR" sz="3800" dirty="0" smtClean="0">
                <a:solidFill>
                  <a:srgbClr val="C00000"/>
                </a:solidFill>
                <a:latin typeface="Comic Sans MS" pitchFamily="66" charset="0"/>
              </a:rPr>
              <a:t>dezinficiraju ruke </a:t>
            </a:r>
            <a:r>
              <a:rPr lang="hr-HR" sz="3800" i="1" dirty="0" smtClean="0">
                <a:solidFill>
                  <a:schemeClr val="tx2"/>
                </a:solidFill>
                <a:latin typeface="Comic Sans MS" pitchFamily="66" charset="0"/>
              </a:rPr>
              <a:t>(dozator s dezinficijensom u holu) ,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3.  </a:t>
            </a:r>
            <a:r>
              <a:rPr lang="hr-HR" sz="3800" dirty="0" err="1" smtClean="0">
                <a:solidFill>
                  <a:schemeClr val="tx2"/>
                </a:solidFill>
                <a:latin typeface="Comic Sans MS" pitchFamily="66" charset="0"/>
              </a:rPr>
              <a:t>preobuvaju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 obuću na klupicama u holu i odlažu je u ormarić,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4. odlaze u svoju učionicu, 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5. odlaze oprati ruke u WC-u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    (raspored WC-a: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      I.-IV., II.-III. i VII. razred- prizemlje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       V., VI. i VIII. razred – I. kat</a:t>
            </a:r>
          </a:p>
          <a:p>
            <a:pPr marL="596646" indent="-514350">
              <a:buNone/>
            </a:pP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       </a:t>
            </a:r>
            <a:endParaRPr lang="hr-HR" sz="3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r>
              <a:rPr lang="hr-HR" sz="40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poštujući distancu </a:t>
            </a:r>
            <a:r>
              <a:rPr lang="hr-HR" sz="4000" dirty="0" smtClean="0">
                <a:solidFill>
                  <a:srgbClr val="C00000"/>
                </a:solidFill>
                <a:latin typeface="Comic Sans MS" pitchFamily="66" charset="0"/>
              </a:rPr>
              <a:t>i </a:t>
            </a:r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smjer kretanja</a:t>
            </a:r>
            <a:r>
              <a:rPr lang="hr-HR" sz="4000" dirty="0" smtClean="0">
                <a:solidFill>
                  <a:schemeClr val="tx2"/>
                </a:solidFill>
                <a:latin typeface="Comic Sans MS" pitchFamily="66" charset="0"/>
              </a:rPr>
              <a:t> (označenu na podu) .</a:t>
            </a:r>
          </a:p>
          <a:p>
            <a:pPr marL="596646" indent="-514350">
              <a:buNone/>
            </a:pPr>
            <a:endParaRPr lang="hr-HR" sz="4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r>
              <a:rPr lang="hr-HR" sz="4000" b="1" dirty="0" smtClean="0">
                <a:solidFill>
                  <a:schemeClr val="tx2"/>
                </a:solidFill>
                <a:latin typeface="Comic Sans MS" pitchFamily="66" charset="0"/>
              </a:rPr>
              <a:t>VAŽNO:</a:t>
            </a:r>
            <a:r>
              <a:rPr lang="hr-HR" sz="40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u WC-u </a:t>
            </a:r>
            <a:r>
              <a:rPr lang="hr-HR" sz="4000" b="1" dirty="0" err="1" smtClean="0">
                <a:solidFill>
                  <a:srgbClr val="C00000"/>
                </a:solidFill>
                <a:latin typeface="Comic Sans MS" pitchFamily="66" charset="0"/>
              </a:rPr>
              <a:t>u</a:t>
            </a:r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 istom trenutku može biti samo 1   </a:t>
            </a:r>
          </a:p>
          <a:p>
            <a:pPr marL="596646" indent="-514350">
              <a:buNone/>
            </a:pPr>
            <a:r>
              <a:rPr lang="hr-HR" sz="4000" b="1" dirty="0" smtClean="0">
                <a:solidFill>
                  <a:srgbClr val="C00000"/>
                </a:solidFill>
                <a:latin typeface="Comic Sans MS" pitchFamily="66" charset="0"/>
              </a:rPr>
              <a:t>            učenik!</a:t>
            </a:r>
          </a:p>
          <a:p>
            <a:pPr marL="596646" indent="-514350">
              <a:buNone/>
            </a:pPr>
            <a:endParaRPr lang="hr-HR" sz="4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596646" indent="-51435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Slika 5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88641"/>
            <a:ext cx="5400600" cy="1512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36712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     HIGIJENA RUKU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9592" y="764704"/>
            <a:ext cx="8424936" cy="60932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r-HR" sz="5100" b="1" dirty="0" smtClean="0">
                <a:solidFill>
                  <a:srgbClr val="C00000"/>
                </a:solidFill>
                <a:latin typeface="Comic Sans MS" pitchFamily="66" charset="0"/>
              </a:rPr>
              <a:t>    Važno je </a:t>
            </a:r>
            <a:r>
              <a:rPr lang="hr-HR" sz="5100" dirty="0" smtClean="0">
                <a:solidFill>
                  <a:srgbClr val="C00000"/>
                </a:solidFill>
                <a:latin typeface="Comic Sans MS" pitchFamily="66" charset="0"/>
              </a:rPr>
              <a:t>redovito pranje ruku</a:t>
            </a:r>
          </a:p>
          <a:p>
            <a:pPr>
              <a:buNone/>
            </a:pPr>
            <a:r>
              <a:rPr lang="hr-HR" sz="5100" dirty="0" smtClean="0">
                <a:solidFill>
                  <a:srgbClr val="C00000"/>
                </a:solidFill>
                <a:latin typeface="Comic Sans MS" pitchFamily="66" charset="0"/>
              </a:rPr>
              <a:t>        </a:t>
            </a:r>
            <a:r>
              <a:rPr lang="hr-HR" sz="5100" b="1" dirty="0" smtClean="0">
                <a:solidFill>
                  <a:srgbClr val="C00000"/>
                </a:solidFill>
                <a:latin typeface="Comic Sans MS" pitchFamily="66" charset="0"/>
              </a:rPr>
              <a:t>tekućom vodom i sapunom.</a:t>
            </a:r>
          </a:p>
          <a:p>
            <a:pPr>
              <a:buNone/>
            </a:pPr>
            <a:endParaRPr lang="hr-HR" sz="4000" dirty="0" smtClean="0"/>
          </a:p>
          <a:p>
            <a:r>
              <a:rPr lang="hr-HR" sz="4000" dirty="0" smtClean="0"/>
              <a:t> </a:t>
            </a:r>
            <a:r>
              <a:rPr lang="hr-HR" sz="4400" dirty="0" smtClean="0">
                <a:solidFill>
                  <a:schemeClr val="tx2"/>
                </a:solidFill>
                <a:latin typeface="Comic Sans MS" pitchFamily="66" charset="0"/>
              </a:rPr>
              <a:t>Ruke se peru 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kod ulaska u učionicu,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prije jela,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nakon korištenja toaleta,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nakon dolaska izvana, 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nakon čišćenja nosa i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solidFill>
                  <a:schemeClr val="tx2"/>
                </a:solidFill>
                <a:latin typeface="Comic Sans MS" pitchFamily="66" charset="0"/>
              </a:rPr>
              <a:t> kada ruke izgledaju prljavo. </a:t>
            </a:r>
          </a:p>
          <a:p>
            <a:pPr>
              <a:buNone/>
            </a:pPr>
            <a:endParaRPr lang="hr-HR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900" dirty="0" smtClean="0">
                <a:solidFill>
                  <a:schemeClr val="tx2"/>
                </a:solidFill>
                <a:latin typeface="Comic Sans MS" pitchFamily="66" charset="0"/>
              </a:rPr>
              <a:t>Pri pranju ruku pridržavajte se naputaka za pravilno pranje ruku:</a:t>
            </a:r>
            <a:r>
              <a:rPr lang="hr-HR" sz="2900" dirty="0" err="1" smtClean="0">
                <a:solidFill>
                  <a:schemeClr val="tx2"/>
                </a:solidFill>
                <a:hlinkClick r:id="rId2"/>
              </a:rPr>
              <a:t>https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://www.hzjz.hr/</a:t>
            </a:r>
            <a:r>
              <a:rPr lang="hr-HR" dirty="0" err="1" smtClean="0">
                <a:solidFill>
                  <a:schemeClr val="tx2"/>
                </a:solidFill>
                <a:hlinkClick r:id="rId2"/>
              </a:rPr>
              <a:t>wp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-</a:t>
            </a:r>
            <a:r>
              <a:rPr lang="hr-HR" dirty="0" err="1" smtClean="0">
                <a:solidFill>
                  <a:schemeClr val="tx2"/>
                </a:solidFill>
                <a:hlinkClick r:id="rId2"/>
              </a:rPr>
              <a:t>content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/</a:t>
            </a:r>
            <a:r>
              <a:rPr lang="hr-HR" dirty="0" err="1" smtClean="0">
                <a:solidFill>
                  <a:schemeClr val="tx2"/>
                </a:solidFill>
                <a:hlinkClick r:id="rId2"/>
              </a:rPr>
              <a:t>uploads</a:t>
            </a:r>
            <a:r>
              <a:rPr lang="hr-HR" dirty="0" smtClean="0">
                <a:solidFill>
                  <a:schemeClr val="tx2"/>
                </a:solidFill>
                <a:hlinkClick r:id="rId2"/>
              </a:rPr>
              <a:t>/2020/03/Pranje_ruku</a:t>
            </a:r>
            <a:r>
              <a:rPr lang="hr-HR" dirty="0" smtClean="0">
                <a:hlinkClick r:id="rId2"/>
              </a:rPr>
              <a:t>_</a:t>
            </a:r>
            <a:r>
              <a:rPr lang="hr-HR" dirty="0" err="1" smtClean="0">
                <a:hlinkClick r:id="rId2"/>
              </a:rPr>
              <a:t>.pdf</a:t>
            </a: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None/>
            </a:pPr>
            <a:endParaRPr lang="hr-HR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hr-HR" sz="3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Nakon pranja ruku, ruke treba </a:t>
            </a:r>
            <a:r>
              <a:rPr lang="hr-HR" sz="3800" b="1" dirty="0" smtClean="0">
                <a:solidFill>
                  <a:srgbClr val="C00000"/>
                </a:solidFill>
                <a:latin typeface="Comic Sans MS" pitchFamily="66" charset="0"/>
              </a:rPr>
              <a:t>osušiti papirnatim ručnikom</a:t>
            </a:r>
            <a:r>
              <a:rPr lang="hr-HR" sz="3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za jednokratnu upotrebu koji se nakon korištenja baca u </a:t>
            </a:r>
            <a:r>
              <a:rPr lang="hr-HR" sz="3800" b="1" dirty="0" smtClean="0">
                <a:solidFill>
                  <a:srgbClr val="C00000"/>
                </a:solidFill>
                <a:latin typeface="Comic Sans MS" pitchFamily="66" charset="0"/>
              </a:rPr>
              <a:t>koš za otpad s poklopcem</a:t>
            </a:r>
            <a:r>
              <a:rPr lang="hr-HR" sz="38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Slika 3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700808"/>
            <a:ext cx="4176464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23728" y="0"/>
            <a:ext cx="6633984" cy="1052736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  <a:latin typeface="Comic Sans MS" pitchFamily="66" charset="0"/>
              </a:rPr>
              <a:t>U UČIONICI</a:t>
            </a:r>
            <a:endParaRPr lang="en-US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764704"/>
            <a:ext cx="8172400" cy="6093296"/>
          </a:xfrm>
        </p:spPr>
        <p:txBody>
          <a:bodyPr>
            <a:no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Svaki učenik sjedi u jednoj klupi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   udaljen od učenika ispred i iza sebe.</a:t>
            </a:r>
          </a:p>
          <a:p>
            <a:pPr>
              <a:buNone/>
            </a:pP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Učenici jednog razreda borave u jednoj učionici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(ne izlaze u hol i hodnik bez potrebe) ili su </a:t>
            </a:r>
            <a:r>
              <a:rPr lang="hr-HR" sz="2000" b="1" dirty="0" smtClean="0">
                <a:solidFill>
                  <a:schemeClr val="tx2"/>
                </a:solidFill>
                <a:latin typeface="Comic Sans MS" pitchFamily="66" charset="0"/>
              </a:rPr>
              <a:t>na otvorenom prostoru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u pratnji učiteljice na distanci od druge grupe učenika. 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Kod svakog izlaska iz učionice učenik treba staviti masku za lice.</a:t>
            </a: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Smanjiti fizički kontakt 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(bliski kontakt) s učenicima u svojem razredu, a pogotovo s učenicima ostalih razreda kod odlaska na WC i </a:t>
            </a:r>
            <a:r>
              <a:rPr lang="hr-HR" sz="2000" dirty="0" err="1" smtClean="0">
                <a:solidFill>
                  <a:schemeClr val="tx2"/>
                </a:solidFill>
                <a:latin typeface="Comic Sans MS" pitchFamily="66" charset="0"/>
              </a:rPr>
              <a:t>dr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hr-HR" sz="20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Učenici neka pokušaju, koliko je moguće, </a:t>
            </a:r>
            <a:r>
              <a:rPr lang="hr-HR" sz="2000" b="1" dirty="0" smtClean="0">
                <a:solidFill>
                  <a:srgbClr val="C00000"/>
                </a:solidFill>
                <a:latin typeface="Comic Sans MS" pitchFamily="66" charset="0"/>
              </a:rPr>
              <a:t>ne dijeliti svoje stvari </a:t>
            </a:r>
            <a:r>
              <a:rPr lang="hr-HR" sz="2000" dirty="0" smtClean="0">
                <a:solidFill>
                  <a:srgbClr val="C00000"/>
                </a:solidFill>
                <a:latin typeface="Comic Sans MS" pitchFamily="66" charset="0"/>
              </a:rPr>
              <a:t>s drugim učenicama.</a:t>
            </a:r>
          </a:p>
          <a:p>
            <a:r>
              <a:rPr lang="hr-HR" sz="2000" b="1" dirty="0" smtClean="0">
                <a:solidFill>
                  <a:srgbClr val="C00000"/>
                </a:solidFill>
                <a:latin typeface="Comic Sans MS" pitchFamily="66" charset="0"/>
              </a:rPr>
              <a:t>Provjetravati učionicu </a:t>
            </a:r>
            <a:r>
              <a:rPr lang="hr-HR" sz="2000" dirty="0" smtClean="0">
                <a:solidFill>
                  <a:srgbClr val="C00000"/>
                </a:solidFill>
                <a:latin typeface="Comic Sans MS" pitchFamily="66" charset="0"/>
              </a:rPr>
              <a:t>ili imati otvorene prozore</a:t>
            </a:r>
            <a:r>
              <a:rPr lang="hr-HR" sz="2000" dirty="0" smtClean="0">
                <a:solidFill>
                  <a:schemeClr val="tx2"/>
                </a:solidFill>
                <a:latin typeface="Comic Sans MS" pitchFamily="66" charset="0"/>
              </a:rPr>
              <a:t>, ako vremenski uvjeti dozvoljavaju.</a:t>
            </a:r>
            <a:endParaRPr lang="en-US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4" name="Slika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60648"/>
            <a:ext cx="2592288" cy="1562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55776" y="0"/>
            <a:ext cx="6377912" cy="764704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solidFill>
                  <a:srgbClr val="C00000"/>
                </a:solidFill>
                <a:latin typeface="Comic Sans MS" pitchFamily="66" charset="0"/>
              </a:rPr>
              <a:t>NASTAVA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1600" y="620688"/>
            <a:ext cx="7962088" cy="6237312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nema zvona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- učitelji određuju tijek sata i vrijeme za odmor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Početak i završetak nastave:</a:t>
            </a: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- RN: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9:15-13:25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sati,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- PN: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9:15-</a:t>
            </a:r>
            <a:r>
              <a:rPr lang="hr-HR" sz="2400" dirty="0" err="1" smtClean="0">
                <a:solidFill>
                  <a:schemeClr val="tx2"/>
                </a:solidFill>
                <a:latin typeface="Comic Sans MS" pitchFamily="66" charset="0"/>
              </a:rPr>
              <a:t>15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:05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sati</a:t>
            </a:r>
          </a:p>
          <a:p>
            <a:pPr>
              <a:buNone/>
            </a:pPr>
            <a:endParaRPr lang="hr-HR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održavanje nastave u istoj prostoriji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 i </a:t>
            </a:r>
          </a:p>
          <a:p>
            <a:pPr>
              <a:buNone/>
            </a:pP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  u </a:t>
            </a:r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blok satovima 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(RN- izborna nastava; PN- sva nastava )</a:t>
            </a:r>
          </a:p>
          <a:p>
            <a:r>
              <a:rPr lang="hr-HR" sz="2400" b="1" dirty="0" smtClean="0">
                <a:solidFill>
                  <a:srgbClr val="C00000"/>
                </a:solidFill>
                <a:latin typeface="Comic Sans MS" pitchFamily="66" charset="0"/>
              </a:rPr>
              <a:t>INA, DOP, DOD su vezani za razred</a:t>
            </a:r>
          </a:p>
          <a:p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učitelji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 nakon provedene aktivnosti, nakon provjere na hodniku, </a:t>
            </a:r>
            <a:r>
              <a:rPr lang="hr-HR" sz="2400" dirty="0" smtClean="0">
                <a:solidFill>
                  <a:srgbClr val="C00000"/>
                </a:solidFill>
                <a:latin typeface="Comic Sans MS" pitchFamily="66" charset="0"/>
              </a:rPr>
              <a:t>puštaju pojedinačno učenika na WC ili na pranje ruku prije jela</a:t>
            </a:r>
            <a:r>
              <a:rPr lang="hr-HR" sz="2400" dirty="0" smtClean="0">
                <a:solidFill>
                  <a:schemeClr val="tx2"/>
                </a:solidFill>
                <a:latin typeface="Comic Sans MS" pitchFamily="66" charset="0"/>
              </a:rPr>
              <a:t>- održavanje distance, bez grupiranja</a:t>
            </a:r>
          </a:p>
          <a:p>
            <a:pPr>
              <a:buNone/>
            </a:pPr>
            <a:endParaRPr lang="hr-HR" sz="2400" dirty="0"/>
          </a:p>
        </p:txBody>
      </p:sp>
      <p:pic>
        <p:nvPicPr>
          <p:cNvPr id="1028" name="Picture 4" descr="C:\Users\Korisnik\Pictures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340768"/>
            <a:ext cx="2600325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515</TotalTime>
  <Words>1295</Words>
  <Application>Microsoft Office PowerPoint</Application>
  <PresentationFormat>Prikaz na zaslonu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Solsticij</vt:lpstr>
      <vt:lpstr>SIGURNO  U ŠKOLU</vt:lpstr>
      <vt:lpstr>Slajd 2</vt:lpstr>
      <vt:lpstr>     KOD KUĆE</vt:lpstr>
      <vt:lpstr>PUT DO ŠKOLE</vt:lpstr>
      <vt:lpstr>PRED ŠKOLOM</vt:lpstr>
      <vt:lpstr>U ŠKOLI</vt:lpstr>
      <vt:lpstr>     HIGIJENA RUKU</vt:lpstr>
      <vt:lpstr>U UČIONICI</vt:lpstr>
      <vt:lpstr>NASTAVA</vt:lpstr>
      <vt:lpstr>      IZBORNA NASTAVA (vjeronauk, njemački jezik,informatika) </vt:lpstr>
      <vt:lpstr>NASTAVA TZK </vt:lpstr>
      <vt:lpstr>NASTAVA INFORMATIKE</vt:lpstr>
      <vt:lpstr>RAD KNJIŽNICE</vt:lpstr>
      <vt:lpstr>VELIKI ODMOR</vt:lpstr>
      <vt:lpstr>UZIMANJE HRANE</vt:lpstr>
      <vt:lpstr>IZLAZAK IZ ŠKOLE</vt:lpstr>
      <vt:lpstr>UČENICI PUTNICI</vt:lpstr>
      <vt:lpstr>I JOŠ…</vt:lpstr>
      <vt:lpstr>ZAŠTITNA MASKA ZA LICE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 I SRETNO U ŠKOLI</dc:title>
  <dc:creator>Korisnik</dc:creator>
  <cp:lastModifiedBy>Korisnik</cp:lastModifiedBy>
  <cp:revision>17</cp:revision>
  <dcterms:created xsi:type="dcterms:W3CDTF">2020-05-23T14:50:29Z</dcterms:created>
  <dcterms:modified xsi:type="dcterms:W3CDTF">2020-09-22T14:46:04Z</dcterms:modified>
</cp:coreProperties>
</file>