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b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2107" y="5731844"/>
            <a:ext cx="7315199" cy="3369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/>
                <a:ea typeface="Calibri" panose="020F0502020204030204"/>
                <a:cs typeface="Calibri" panose="020F0502020204030204"/>
              </a:rPr>
              <a:t>Izradili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/>
                <a:ea typeface="Calibri" panose="020F0502020204030204"/>
                <a:cs typeface="Calibri" panose="020F0502020204030204"/>
              </a:rPr>
              <a:t>: Darija </a:t>
            </a:r>
            <a:r>
              <a:rPr lang="en-US" sz="280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/>
                <a:ea typeface="Calibri" panose="020F0502020204030204"/>
                <a:cs typeface="Calibri" panose="020F0502020204030204"/>
              </a:rPr>
              <a:t>Ričko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/>
                <a:ea typeface="Calibri" panose="020F0502020204030204"/>
                <a:cs typeface="Calibri" panose="020F0502020204030204"/>
              </a:rPr>
              <a:t>, Ruby Trichell, Karlo Margetić </a:t>
            </a:r>
          </a:p>
        </p:txBody>
      </p:sp>
      <p:pic>
        <p:nvPicPr>
          <p:cNvPr id="4" name="Picture 3" descr="JU PP Kopački r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7" y="746440"/>
            <a:ext cx="10945825" cy="38905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UIMA KROZ KOPAČKI RIT - Boho travel art - Insider's Travel Guide to  Dalmatia and Inland Croatia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303" b="1869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latin typeface="Book Antiqua" panose="02040602050305030304"/>
                <a:ea typeface="Calibri Light" panose="020F0302020204030204"/>
                <a:cs typeface="Calibri Light" panose="020F0302020204030204"/>
              </a:rPr>
              <a:t>Opis </a:t>
            </a:r>
            <a:r>
              <a:rPr lang="en-US" sz="4800" b="1" i="1" err="1">
                <a:solidFill>
                  <a:srgbClr val="FFFFFF"/>
                </a:solidFill>
                <a:latin typeface="Book Antiqua" panose="02040602050305030304"/>
                <a:ea typeface="Calibri Light" panose="020F0302020204030204"/>
                <a:cs typeface="Calibri Light" panose="020F0302020204030204"/>
              </a:rPr>
              <a:t>Kopačkog</a:t>
            </a:r>
            <a:r>
              <a:rPr lang="en-US" sz="4800" b="1" i="1" dirty="0">
                <a:solidFill>
                  <a:srgbClr val="FFFFFF"/>
                </a:solidFill>
                <a:latin typeface="Book Antiqua" panose="020406020503050303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4800" b="1" i="1" err="1">
                <a:solidFill>
                  <a:srgbClr val="FFFFFF"/>
                </a:solidFill>
                <a:latin typeface="Book Antiqua" panose="02040602050305030304"/>
                <a:ea typeface="Calibri Light" panose="020F0302020204030204"/>
                <a:cs typeface="Calibri Light" panose="020F0302020204030204"/>
              </a:rPr>
              <a:t>rita</a:t>
            </a:r>
            <a:endParaRPr lang="en-US" b="1" i="1" err="1">
              <a:solidFill>
                <a:srgbClr val="FFFFFF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Park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prirode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sjeveroistočno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od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Osijeka</a:t>
            </a:r>
            <a:endParaRPr lang="en-US" dirty="0">
              <a:solidFill>
                <a:srgbClr val="FFFFFF"/>
              </a:solidFill>
              <a:latin typeface="Book Antiqua" panose="02040602050305030304"/>
              <a:ea typeface="+mn-lt"/>
              <a:cs typeface="+mn-lt"/>
            </a:endParaRPr>
          </a:p>
          <a:p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Jedno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od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najvećih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močvarnih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područja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u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Europi</a:t>
            </a:r>
            <a:endParaRPr lang="en-US" dirty="0">
              <a:solidFill>
                <a:srgbClr val="FFFFFF"/>
              </a:solidFill>
              <a:latin typeface="Book Antiqua" panose="02040602050305030304"/>
              <a:ea typeface="+mn-lt"/>
              <a:cs typeface="+mn-lt"/>
            </a:endParaRPr>
          </a:p>
          <a:p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Smješten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na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raskrižju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rijeka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Drave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Dunava</a:t>
            </a:r>
            <a:endParaRPr lang="en-US" dirty="0">
              <a:solidFill>
                <a:srgbClr val="FFFFFF"/>
              </a:solidFill>
              <a:latin typeface="Book Antiqua" panose="02040602050305030304"/>
              <a:ea typeface="+mn-lt"/>
              <a:cs typeface="+mn-lt"/>
            </a:endParaRPr>
          </a:p>
          <a:p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Nudi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dom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raznolikim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biljnim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životinjskim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vrstama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uključujući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ptice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selice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ribe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vodozemce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sisavce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 </a:t>
            </a:r>
          </a:p>
          <a:p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Omogućuje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ekoturizam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pružajući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posjetiteljima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priliku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da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istraže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prirodne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ljepote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pješačenjem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biciklizmom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ili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brodom</a:t>
            </a:r>
            <a:endParaRPr lang="en-US" dirty="0">
              <a:solidFill>
                <a:srgbClr val="FFFFFF"/>
              </a:solidFill>
              <a:latin typeface="Book Antiqua" panose="02040602050305030304"/>
              <a:ea typeface="+mn-lt"/>
              <a:cs typeface="+mn-lt"/>
            </a:endParaRPr>
          </a:p>
          <a:p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Ima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ključnu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ulogu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u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očuvanju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biološke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raznolikosti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podržava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održivu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interakciju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između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ljudi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/>
                <a:ea typeface="+mn-lt"/>
                <a:cs typeface="+mn-lt"/>
              </a:rPr>
              <a:t>prirode</a:t>
            </a:r>
            <a:endParaRPr lang="en-US" dirty="0" err="1">
              <a:solidFill>
                <a:srgbClr val="FFFFFF"/>
              </a:solidFill>
              <a:latin typeface="Book Antiqua" panose="02040602050305030304"/>
              <a:ea typeface="Calibri" panose="020F0502020204030204"/>
              <a:cs typeface="Calibri" panose="020F05020202040302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354" y="4741948"/>
            <a:ext cx="6757634" cy="8764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1" err="1">
                <a:solidFill>
                  <a:srgbClr val="FFFFFF"/>
                </a:solidFill>
                <a:latin typeface="Book Antiqua" panose="02040602050305030304"/>
                <a:ea typeface="Calibri Light" panose="020F0302020204030204"/>
                <a:cs typeface="Calibri Light" panose="020F0302020204030204"/>
              </a:rPr>
              <a:t>Kopački</a:t>
            </a:r>
            <a:r>
              <a:rPr lang="en-US" sz="4000" b="1" i="1" dirty="0">
                <a:solidFill>
                  <a:srgbClr val="FFFFFF"/>
                </a:solidFill>
                <a:latin typeface="Book Antiqua" panose="020406020503050303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4000" b="1" i="1" err="1">
                <a:solidFill>
                  <a:srgbClr val="FFFFFF"/>
                </a:solidFill>
                <a:latin typeface="Book Antiqua" panose="02040602050305030304"/>
                <a:ea typeface="Calibri Light" panose="020F0302020204030204"/>
                <a:cs typeface="Calibri Light" panose="020F0302020204030204"/>
              </a:rPr>
              <a:t>rit</a:t>
            </a:r>
            <a:endParaRPr lang="en-US" sz="4000" b="1" i="1" kern="1200" err="1">
              <a:solidFill>
                <a:srgbClr val="FFFFFF"/>
              </a:solidFill>
              <a:latin typeface="Book Antiqua" panose="02040602050305030304"/>
              <a:ea typeface="+mj-ea"/>
              <a:cs typeface="+mj-cs"/>
            </a:endParaRPr>
          </a:p>
        </p:txBody>
      </p:sp>
      <p:pic>
        <p:nvPicPr>
          <p:cNvPr id="9" name="Picture 8" descr="Park prirode Kopački rit – izlet koji nećete zaboraviti – Wish"/>
          <p:cNvPicPr>
            <a:picLocks noChangeAspect="1"/>
          </p:cNvPicPr>
          <p:nvPr/>
        </p:nvPicPr>
        <p:blipFill rotWithShape="1">
          <a:blip r:embed="rId2"/>
          <a:srcRect t="14067" r="1" b="6320"/>
          <a:stretch>
            <a:fillRect/>
          </a:stretch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7" name="Content Placeholder 6" descr="Park prirode Kopački rit - Adria Fun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757" r="17841" b="-1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11" name="Picture 10" descr="Kopački rit - jedno od najvećih i najvažnijih izvornih močvarnih područja  Europe - Green.hr"/>
          <p:cNvPicPr>
            <a:picLocks noChangeAspect="1"/>
          </p:cNvPicPr>
          <p:nvPr/>
        </p:nvPicPr>
        <p:blipFill rotWithShape="1">
          <a:blip r:embed="rId4"/>
          <a:srcRect t="39228" r="-1" b="21120"/>
          <a:stretch>
            <a:fillRect/>
          </a:stretch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8" name="Picture 7" descr="Park prirode Kopački rit - Travel Croatia Live"/>
          <p:cNvPicPr>
            <a:picLocks noChangeAspect="1"/>
          </p:cNvPicPr>
          <p:nvPr/>
        </p:nvPicPr>
        <p:blipFill rotWithShape="1">
          <a:blip r:embed="rId5"/>
          <a:srcRect t="14909" r="1" b="558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0" name="Picture 9" descr="Obiteljska avantura – Kopački rit | KA TRAVEL d.o.o, turistička agencija"/>
          <p:cNvPicPr>
            <a:picLocks noChangeAspect="1"/>
          </p:cNvPicPr>
          <p:nvPr/>
        </p:nvPicPr>
        <p:blipFill rotWithShape="1">
          <a:blip r:embed="rId6"/>
          <a:srcRect t="16546" r="2" b="9028"/>
          <a:stretch>
            <a:fillRect/>
          </a:stretch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12" name="Picture 11" descr="Europska Amazona: Zašto posjetiti Kopački rit i kako što bolje organizirati  izlet?"/>
          <p:cNvPicPr>
            <a:picLocks noChangeAspect="1"/>
          </p:cNvPicPr>
          <p:nvPr/>
        </p:nvPicPr>
        <p:blipFill rotWithShape="1">
          <a:blip r:embed="rId7"/>
          <a:srcRect t="13418" r="1" b="15940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Ž</a:t>
            </a:r>
            <a:r>
              <a:rPr lang="en-US" dirty="0" err="1"/>
              <a:t>ivotinje</a:t>
            </a:r>
            <a:r>
              <a:rPr lang="en-US" dirty="0"/>
              <a:t> u </a:t>
            </a:r>
            <a:r>
              <a:rPr lang="en-US" dirty="0" err="1"/>
              <a:t>Kopačkom</a:t>
            </a:r>
            <a:r>
              <a:rPr lang="en-US" dirty="0"/>
              <a:t> </a:t>
            </a:r>
            <a:r>
              <a:rPr lang="en-US" dirty="0" err="1"/>
              <a:t>ritu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Kopačkom</a:t>
            </a:r>
            <a:r>
              <a:rPr lang="en-US" dirty="0"/>
              <a:t> </a:t>
            </a:r>
            <a:r>
              <a:rPr lang="en-US" dirty="0" err="1"/>
              <a:t>ritu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životinja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...</a:t>
            </a:r>
          </a:p>
          <a:p>
            <a:r>
              <a:rPr lang="en-US" dirty="0" err="1"/>
              <a:t>Jeleni</a:t>
            </a:r>
            <a:endParaRPr lang="en-US" dirty="0"/>
          </a:p>
          <a:p>
            <a:r>
              <a:rPr lang="en-US" dirty="0" err="1"/>
              <a:t>Srne</a:t>
            </a:r>
            <a:endParaRPr lang="en-US" dirty="0"/>
          </a:p>
          <a:p>
            <a:r>
              <a:rPr lang="en-US" dirty="0" err="1"/>
              <a:t>Divlje</a:t>
            </a:r>
            <a:r>
              <a:rPr lang="en-US" dirty="0"/>
              <a:t> </a:t>
            </a:r>
            <a:r>
              <a:rPr lang="en-US" dirty="0" err="1"/>
              <a:t>svinje</a:t>
            </a:r>
            <a:endParaRPr lang="en-US" dirty="0"/>
          </a:p>
          <a:p>
            <a:r>
              <a:rPr lang="en-US" dirty="0" err="1"/>
              <a:t>Divlje</a:t>
            </a:r>
            <a:r>
              <a:rPr lang="en-US" dirty="0"/>
              <a:t> ma</a:t>
            </a:r>
            <a:r>
              <a:rPr lang="hr-HR" dirty="0"/>
              <a:t>č</a:t>
            </a:r>
            <a:r>
              <a:rPr lang="en-US" dirty="0" err="1"/>
              <a:t>ke</a:t>
            </a:r>
            <a:endParaRPr lang="en-US" dirty="0"/>
          </a:p>
          <a:p>
            <a:r>
              <a:rPr lang="en-US" dirty="0" err="1"/>
              <a:t>Vidre</a:t>
            </a:r>
            <a:endParaRPr lang="en-US" dirty="0"/>
          </a:p>
          <a:p>
            <a:r>
              <a:rPr lang="en-US" dirty="0" err="1"/>
              <a:t>Lisice</a:t>
            </a:r>
            <a:endParaRPr lang="en-US" dirty="0"/>
          </a:p>
        </p:txBody>
      </p:sp>
      <p:pic>
        <p:nvPicPr>
          <p:cNvPr id="4" name="Picture 3" descr="animals in kopacki r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20" y="160655"/>
            <a:ext cx="4965700" cy="3617595"/>
          </a:xfrm>
          <a:prstGeom prst="rect">
            <a:avLst/>
          </a:prstGeom>
        </p:spPr>
      </p:pic>
      <p:pic>
        <p:nvPicPr>
          <p:cNvPr id="6" name="Picture 5" descr="kp 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60" y="4021455"/>
            <a:ext cx="3898900" cy="2627630"/>
          </a:xfrm>
          <a:prstGeom prst="rect">
            <a:avLst/>
          </a:prstGeom>
        </p:spPr>
      </p:pic>
      <p:pic>
        <p:nvPicPr>
          <p:cNvPr id="7" name="Picture 6" descr="vidra k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035" y="3967480"/>
            <a:ext cx="4236085" cy="28028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78435" y="6311900"/>
            <a:ext cx="37058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Kopački rit je utočište za fotografe prirode</a:t>
            </a:r>
          </a:p>
        </p:txBody>
      </p:sp>
      <p:pic>
        <p:nvPicPr>
          <p:cNvPr id="9" name="Picture 8" descr="NaturePhotograph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155" y="2386330"/>
            <a:ext cx="1960245" cy="1305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n-lt"/>
                <a:cs typeface="Angsana New" panose="020B0502040204020203" pitchFamily="18" charset="-34"/>
              </a:rPr>
              <a:t>Koliko životinja živi u Kopačkom ritu</a:t>
            </a:r>
            <a:r>
              <a:rPr lang="en-US" dirty="0">
                <a:latin typeface="+mn-lt"/>
                <a:cs typeface="Angsana New" panose="020B0502040204020203" pitchFamily="18" charset="-34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</a:t>
            </a:r>
            <a:r>
              <a:rPr lang="hr-HR" dirty="0"/>
              <a:t>š</a:t>
            </a:r>
            <a:r>
              <a:rPr lang="en-US" dirty="0"/>
              <a:t>e od 2300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š</a:t>
            </a:r>
            <a:r>
              <a:rPr lang="en-US" dirty="0"/>
              <a:t>lo je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en-US" dirty="0"/>
              <a:t> u </a:t>
            </a:r>
            <a:r>
              <a:rPr lang="en-US" dirty="0" err="1"/>
              <a:t>parku</a:t>
            </a:r>
            <a:r>
              <a:rPr lang="en-US" dirty="0"/>
              <a:t> </a:t>
            </a:r>
          </a:p>
          <a:p>
            <a:r>
              <a:rPr lang="en-US" dirty="0"/>
              <a:t>u </a:t>
            </a:r>
            <a:r>
              <a:rPr lang="en-US" dirty="0" err="1"/>
              <a:t>njemu</a:t>
            </a:r>
            <a:r>
              <a:rPr lang="en-US" dirty="0"/>
              <a:t> se </a:t>
            </a:r>
            <a:r>
              <a:rPr lang="en-US" dirty="0" err="1"/>
              <a:t>gnijezdi</a:t>
            </a:r>
            <a:r>
              <a:rPr lang="en-US" dirty="0"/>
              <a:t> vi</a:t>
            </a:r>
            <a:r>
              <a:rPr lang="hr-HR" dirty="0"/>
              <a:t>š</a:t>
            </a:r>
            <a:r>
              <a:rPr lang="en-US" dirty="0"/>
              <a:t>e od 140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ptica</a:t>
            </a:r>
            <a:endParaRPr lang="en-US" dirty="0"/>
          </a:p>
          <a:p>
            <a:r>
              <a:rPr lang="en-US" dirty="0" err="1"/>
              <a:t>Kopački</a:t>
            </a:r>
            <a:r>
              <a:rPr lang="en-US" dirty="0"/>
              <a:t> </a:t>
            </a:r>
            <a:r>
              <a:rPr lang="en-US" dirty="0" err="1"/>
              <a:t>rit</a:t>
            </a:r>
            <a:r>
              <a:rPr lang="en-US" dirty="0"/>
              <a:t> je </a:t>
            </a:r>
            <a:r>
              <a:rPr lang="en-US" dirty="0" err="1"/>
              <a:t>mistično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je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vra</a:t>
            </a:r>
            <a:r>
              <a:rPr lang="hr-HR" dirty="0"/>
              <a:t>ć</a:t>
            </a:r>
            <a:r>
              <a:rPr lang="en-US" dirty="0"/>
              <a:t>a u </a:t>
            </a:r>
            <a:r>
              <a:rPr lang="en-US" dirty="0" err="1"/>
              <a:t>nesmetanu</a:t>
            </a:r>
            <a:r>
              <a:rPr lang="en-US" dirty="0"/>
              <a:t> </a:t>
            </a:r>
            <a:r>
              <a:rPr lang="en-US" dirty="0" err="1"/>
              <a:t>puninu</a:t>
            </a:r>
            <a:r>
              <a:rPr lang="en-US" dirty="0"/>
              <a:t> </a:t>
            </a:r>
            <a:r>
              <a:rPr lang="hr-HR" dirty="0"/>
              <a:t>ž</a:t>
            </a:r>
            <a:r>
              <a:rPr lang="en-US" dirty="0" err="1"/>
              <a:t>ivota</a:t>
            </a:r>
            <a:r>
              <a:rPr lang="en-US" dirty="0"/>
              <a:t> </a:t>
            </a:r>
          </a:p>
          <a:p>
            <a:r>
              <a:rPr lang="en-US" dirty="0" err="1"/>
              <a:t>Kopački</a:t>
            </a:r>
            <a:r>
              <a:rPr lang="en-US" dirty="0"/>
              <a:t> </a:t>
            </a:r>
            <a:r>
              <a:rPr lang="en-US" dirty="0" err="1"/>
              <a:t>rit</a:t>
            </a:r>
            <a:r>
              <a:rPr lang="en-US" dirty="0"/>
              <a:t> je </a:t>
            </a:r>
            <a:r>
              <a:rPr lang="en-US" dirty="0" err="1"/>
              <a:t>najvrjedn</a:t>
            </a:r>
            <a:r>
              <a:rPr lang="hr-HR" dirty="0"/>
              <a:t>i</a:t>
            </a:r>
            <a:r>
              <a:rPr lang="en-US" dirty="0"/>
              <a:t>ji </a:t>
            </a:r>
            <a:r>
              <a:rPr lang="en-US" dirty="0" err="1"/>
              <a:t>zoolo</a:t>
            </a:r>
            <a:r>
              <a:rPr lang="hr-HR" dirty="0"/>
              <a:t>š</a:t>
            </a:r>
            <a:r>
              <a:rPr lang="en-US" dirty="0"/>
              <a:t>ki </a:t>
            </a:r>
            <a:r>
              <a:rPr lang="en-US" dirty="0" err="1"/>
              <a:t>rezervat</a:t>
            </a:r>
            <a:r>
              <a:rPr lang="en-US" dirty="0"/>
              <a:t> u </a:t>
            </a:r>
            <a:r>
              <a:rPr lang="en-US" dirty="0" err="1"/>
              <a:t>Hrvatskoj</a:t>
            </a:r>
            <a:endParaRPr lang="en-US" dirty="0"/>
          </a:p>
        </p:txBody>
      </p:sp>
      <p:pic>
        <p:nvPicPr>
          <p:cNvPr id="4" name="Picture 3" descr="za kp z.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97070"/>
            <a:ext cx="5486400" cy="23609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 rot="3180000" flipH="1">
            <a:off x="8597900" y="5527675"/>
            <a:ext cx="708025" cy="2990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>
                <a:latin typeface="Calibri" panose="020F0502020204030204" charset="0"/>
              </a:rPr>
              <a:t>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1455" y="5929630"/>
            <a:ext cx="6117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Ljubitelji prirode uživat će u kampiranju, ribolovu i planinarenju među prirodnim ljepotama Kopačkog rita.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21116" b="6161"/>
          <a:stretch>
            <a:fillRect/>
          </a:stretch>
        </p:blipFill>
        <p:spPr>
          <a:xfrm>
            <a:off x="10521315" y="113030"/>
            <a:ext cx="1586230" cy="14846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2B4472-51D1-D678-4814-43C286A4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Biljke u Kopačkom ritu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21D574-A08D-39AF-0376-B56A1A81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hr-HR" sz="3600" dirty="0"/>
              <a:t>Bijela vrba</a:t>
            </a:r>
          </a:p>
          <a:p>
            <a:r>
              <a:rPr lang="hr-HR" sz="3600" dirty="0"/>
              <a:t>Crna topola</a:t>
            </a:r>
          </a:p>
          <a:p>
            <a:r>
              <a:rPr lang="hr-HR" sz="3600" dirty="0"/>
              <a:t>Hrast lužnjak</a:t>
            </a:r>
          </a:p>
          <a:p>
            <a:r>
              <a:rPr lang="hr-HR" sz="3600" dirty="0"/>
              <a:t>Grab</a:t>
            </a:r>
          </a:p>
          <a:p>
            <a:r>
              <a:rPr lang="hr-HR" sz="3600" dirty="0"/>
              <a:t>Močvarne biljke (lokvanj, šaš…)</a:t>
            </a:r>
          </a:p>
          <a:p>
            <a:endParaRPr lang="hr-HR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A8B820-764A-2FF3-D093-05734F57F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1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latin typeface="+mj-lt"/>
                <a:ea typeface="+mj-ea"/>
                <a:cs typeface="+mj-cs"/>
              </a:rPr>
              <a:t>Turizam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0" i="0" kern="1200" dirty="0">
                <a:effectLst/>
                <a:latin typeface="+mn-lt"/>
                <a:ea typeface="+mn-ea"/>
                <a:cs typeface="+mn-cs"/>
              </a:rPr>
              <a:t>Park </a:t>
            </a:r>
            <a:r>
              <a:rPr lang="en-US" sz="3200" b="0" i="0" kern="1200" dirty="0" err="1">
                <a:effectLst/>
                <a:latin typeface="+mn-lt"/>
                <a:ea typeface="+mn-ea"/>
                <a:cs typeface="+mn-cs"/>
              </a:rPr>
              <a:t>prirode</a:t>
            </a:r>
            <a:r>
              <a:rPr lang="en-US" sz="32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>
                <a:effectLst/>
                <a:latin typeface="+mn-lt"/>
                <a:ea typeface="+mn-ea"/>
                <a:cs typeface="+mn-cs"/>
              </a:rPr>
              <a:t>Kopački</a:t>
            </a:r>
            <a:r>
              <a:rPr lang="en-US" sz="32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>
                <a:effectLst/>
                <a:latin typeface="+mn-lt"/>
                <a:ea typeface="+mn-ea"/>
                <a:cs typeface="+mn-cs"/>
              </a:rPr>
              <a:t>rit</a:t>
            </a:r>
            <a:r>
              <a:rPr lang="en-US" sz="32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32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>
                <a:effectLst/>
                <a:latin typeface="+mn-lt"/>
                <a:ea typeface="+mn-ea"/>
                <a:cs typeface="+mn-cs"/>
              </a:rPr>
              <a:t>veliko</a:t>
            </a:r>
            <a:r>
              <a:rPr lang="en-US" sz="32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>
                <a:effectLst/>
                <a:latin typeface="+mn-lt"/>
                <a:ea typeface="+mn-ea"/>
                <a:cs typeface="+mn-cs"/>
              </a:rPr>
              <a:t>turističko</a:t>
            </a:r>
            <a:r>
              <a:rPr lang="en-US" sz="3200" b="0" i="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>
                <a:effectLst/>
                <a:latin typeface="+mn-lt"/>
                <a:ea typeface="+mn-ea"/>
                <a:cs typeface="+mn-cs"/>
              </a:rPr>
              <a:t>značenje</a:t>
            </a:r>
            <a:r>
              <a:rPr lang="hr-HR" sz="3200" b="0" i="0" kern="1200" dirty="0"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hr-HR" sz="3200" dirty="0"/>
              <a:t>Brodićem se može obići park.</a:t>
            </a:r>
            <a:endParaRPr 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203B3F-69FD-B0F0-9A31-E0D2EB14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7009"/>
            <a:ext cx="6903720" cy="51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5400"/>
              <a:t>Duh u močvari</a:t>
            </a:r>
            <a:endParaRPr lang="en-US" sz="5400"/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r-HR" sz="2200"/>
              <a:t>Mjesto radnje u romanu: Kopački rit, Kopačevo, </a:t>
            </a:r>
          </a:p>
          <a:p>
            <a:r>
              <a:rPr lang="hr-HR" sz="2200"/>
              <a:t>Glavni likovi: Miron, Melita, Eukaliptus (Zoltan Varga)</a:t>
            </a:r>
          </a:p>
          <a:p>
            <a:r>
              <a:rPr lang="hr-HR" sz="2200"/>
              <a:t>Tema: Djeca uz pomoć lovaca pronalaze krivolovca i pomažu prehraniti životinje zimi.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A3CE72-5379-5FD2-0180-23C6D4E7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660" y="640080"/>
            <a:ext cx="436699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  <p:pic>
        <p:nvPicPr>
          <p:cNvPr id="4098" name="Picture 2" descr="Najljepše od Hrvatske: Park Prirode KOPAČKI RIT &amp; Zoološki vrt Osijek  🌿🌞🐝 | Potepuh">
            <a:extLst>
              <a:ext uri="{FF2B5EF4-FFF2-40B4-BE49-F238E27FC236}">
                <a16:creationId xmlns:a16="http://schemas.microsoft.com/office/drawing/2014/main" id="{D0E0ED30-0BCB-84E6-076E-6B79C6D54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801" y="578738"/>
            <a:ext cx="5670549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266</Words>
  <Application>Microsoft Office PowerPoint</Application>
  <PresentationFormat>Široki zaslon</PresentationFormat>
  <Paragraphs>39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office theme</vt:lpstr>
      <vt:lpstr>PowerPoint prezentacija</vt:lpstr>
      <vt:lpstr>Opis Kopačkog rita</vt:lpstr>
      <vt:lpstr>Kopački rit</vt:lpstr>
      <vt:lpstr>Životinje u Kopačkom ritu</vt:lpstr>
      <vt:lpstr>Koliko životinja živi u Kopačkom ritu?</vt:lpstr>
      <vt:lpstr>Biljke u Kopačkom ritu</vt:lpstr>
      <vt:lpstr>Turizam</vt:lpstr>
      <vt:lpstr>Duh u močvari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Jagoda Šmit</cp:lastModifiedBy>
  <cp:revision>89</cp:revision>
  <dcterms:created xsi:type="dcterms:W3CDTF">2024-01-15T18:39:00Z</dcterms:created>
  <dcterms:modified xsi:type="dcterms:W3CDTF">2024-01-26T10:53:54Z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50C7D7D195944910822B926D876A6DE3_13</vt:lpwstr>
  </property>
  <property fmtid="{D5CDD505-2E9C-101B-9397-08002B2CF9AE}" pid="3" name="KSOProductBuildVer">
    <vt:lpwstr>1033-12.2.0.13412</vt:lpwstr>
  </property>
</Properties>
</file>